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Aptos" panose="020B0004020202020204" pitchFamily="3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Inter" panose="020B0604020202020204" charset="0"/>
      <p:regular r:id="rId22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Açık Stil 1 - Vurgu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Açık Stil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Açık Stil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Stil Yok, Tablo Kılavuz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3.png>
</file>

<file path=ppt/media/image4.svg>
</file>

<file path=ppt/media/image5.svg>
</file>

<file path=ppt/media/image6.sv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787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sv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179564"/>
            <a:ext cx="1207639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Binary Logit Framework for Mode Choice Analysis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793790" y="4097298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tr-TR" sz="1600" dirty="0"/>
              <a:t>CE 555 – </a:t>
            </a:r>
            <a:r>
              <a:rPr lang="tr-TR" sz="1600" dirty="0" err="1"/>
              <a:t>Traffic</a:t>
            </a:r>
            <a:r>
              <a:rPr lang="tr-TR" sz="1600" dirty="0"/>
              <a:t> </a:t>
            </a:r>
            <a:r>
              <a:rPr lang="tr-TR" sz="1600" dirty="0" err="1"/>
              <a:t>Engineering</a:t>
            </a:r>
            <a:r>
              <a:rPr lang="tr-TR" sz="1600" dirty="0"/>
              <a:t> I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tr-TR" sz="1600" dirty="0" err="1"/>
              <a:t>Term</a:t>
            </a:r>
            <a:r>
              <a:rPr lang="tr-TR" sz="1600" dirty="0"/>
              <a:t> Project Presentation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tr-TR" sz="1600" dirty="0"/>
              <a:t>İkra DURMUŞ DEMİREL - 1908607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3276" y="383619"/>
            <a:ext cx="358211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ECONOMIC INTERPRETATION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493276" y="773073"/>
            <a:ext cx="707159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Value of Time (VOT) Analysis</a:t>
            </a:r>
            <a:endParaRPr lang="en-US" sz="3900" dirty="0"/>
          </a:p>
        </p:txBody>
      </p:sp>
      <p:sp>
        <p:nvSpPr>
          <p:cNvPr id="4" name="Text 2"/>
          <p:cNvSpPr/>
          <p:nvPr/>
        </p:nvSpPr>
        <p:spPr>
          <a:xfrm>
            <a:off x="617144" y="1787465"/>
            <a:ext cx="6279356" cy="855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700"/>
              </a:lnSpc>
              <a:buNone/>
            </a:pPr>
            <a:r>
              <a:rPr lang="en-US" sz="5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111 TRY / Hour</a:t>
            </a:r>
            <a:endParaRPr lang="en-US" sz="5350" dirty="0"/>
          </a:p>
        </p:txBody>
      </p:sp>
      <p:sp>
        <p:nvSpPr>
          <p:cNvPr id="5" name="Text 3"/>
          <p:cNvSpPr/>
          <p:nvPr/>
        </p:nvSpPr>
        <p:spPr>
          <a:xfrm>
            <a:off x="617144" y="301552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implied Value of Time is calculated as the ratio of the travel time coefficient to the travel cost coefficient (βTT / βTC).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17144" y="3727826"/>
            <a:ext cx="6279356" cy="564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64874" y="300315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Policy Significance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564874" y="359479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sensitivity to time savings relative to monetary cost.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564874" y="398174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Interventions reducing generalized travel time generate substantial perceived benefits.</a:t>
            </a:r>
            <a:endParaRPr lang="en-US" sz="1550" dirty="0"/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870C5A81-F57D-4DE6-A205-32FAB9831EEF}"/>
              </a:ext>
            </a:extLst>
          </p:cNvPr>
          <p:cNvSpPr txBox="1"/>
          <p:nvPr/>
        </p:nvSpPr>
        <p:spPr>
          <a:xfrm>
            <a:off x="12874336" y="7720445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pic>
        <p:nvPicPr>
          <p:cNvPr id="14" name="Resim 13">
            <a:extLst>
              <a:ext uri="{FF2B5EF4-FFF2-40B4-BE49-F238E27FC236}">
                <a16:creationId xmlns:a16="http://schemas.microsoft.com/office/drawing/2014/main" id="{E89E6CF1-EDCB-44DD-AE59-1DE8C58BD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44" y="4371096"/>
            <a:ext cx="5943600" cy="26860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760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IMPLICATIONS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2207062"/>
            <a:ext cx="832794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Behavioral Interpretations &amp; Policy</a:t>
            </a:r>
            <a:endParaRPr lang="en-US" sz="3900" dirty="0"/>
          </a:p>
        </p:txBody>
      </p:sp>
      <p:sp>
        <p:nvSpPr>
          <p:cNvPr id="4" name="Shape 2"/>
          <p:cNvSpPr/>
          <p:nvPr/>
        </p:nvSpPr>
        <p:spPr>
          <a:xfrm>
            <a:off x="793790" y="3124795"/>
            <a:ext cx="4215289" cy="2428875"/>
          </a:xfrm>
          <a:prstGeom prst="roundRect">
            <a:avLst>
              <a:gd name="adj" fmla="val 1961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99768" y="3330773"/>
            <a:ext cx="283428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Time Efficiency Priority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99768" y="3759994"/>
            <a:ext cx="380333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Policies should target network optimization and dedicated lanes (e.g., BRT/Metrobus) to address the dominant disutility of travel time.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07437" y="3124795"/>
            <a:ext cx="4215408" cy="2428875"/>
          </a:xfrm>
          <a:prstGeom prst="roundRect">
            <a:avLst>
              <a:gd name="adj" fmla="val 1961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13415" y="333077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Targeted Pricing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5413415" y="3759994"/>
            <a:ext cx="380345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Pricing instruments like fare adjustments</a:t>
            </a:r>
            <a:r>
              <a:rPr lang="tr-TR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tr-TR" sz="15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adjusted</a:t>
            </a:r>
            <a:r>
              <a:rPr lang="tr-TR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parking fees</a:t>
            </a:r>
            <a:r>
              <a:rPr lang="tr-TR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low-emission zone charges are effective but should be combined with time-saving improvements for maximum impact.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9621203" y="3124795"/>
            <a:ext cx="4215289" cy="2428875"/>
          </a:xfrm>
          <a:prstGeom prst="roundRect">
            <a:avLst>
              <a:gd name="adj" fmla="val 19611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27181" y="3330773"/>
            <a:ext cx="269069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Intermodal Integration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9827181" y="3759994"/>
            <a:ext cx="380333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Reducing the number of transfers through coordinated schedules and MaaS tools can meaningfully lower the perceived inconvenience of public transport.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93790" y="577691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Conclusion: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Mode choice in this dataset is driven primarily by experienced travel conditions rather than individual socio-economic characteristics.</a:t>
            </a:r>
            <a:endParaRPr lang="en-US" sz="1550" dirty="0"/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FD336053-444D-4180-90CE-9814EFE6BF6A}"/>
              </a:ext>
            </a:extLst>
          </p:cNvPr>
          <p:cNvSpPr txBox="1"/>
          <p:nvPr/>
        </p:nvSpPr>
        <p:spPr>
          <a:xfrm>
            <a:off x="12874336" y="7720445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20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METHODOLOGY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1761530"/>
            <a:ext cx="610362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Building Approach</a:t>
            </a:r>
            <a:endParaRPr lang="en-US" sz="3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704028"/>
            <a:ext cx="198358" cy="19835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93790" y="2993588"/>
            <a:ext cx="6422231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313848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tr-TR" sz="19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Descriptive</a:t>
            </a:r>
            <a:r>
              <a:rPr lang="tr-TR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S</a:t>
            </a: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</a:t>
            </a:r>
            <a:r>
              <a:rPr lang="tr-TR" sz="19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atistics</a:t>
            </a:r>
            <a:r>
              <a:rPr lang="tr-TR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&amp; </a:t>
            </a: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</a:t>
            </a:r>
            <a:r>
              <a:rPr lang="tr-TR" sz="19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Preprocess</a:t>
            </a:r>
            <a:r>
              <a:rPr lang="en-US" sz="1950" b="1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ing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793790" y="3567708"/>
            <a:ext cx="642223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Transformation of raw stated choice data (403 respondents) into a trip-alternative (long) format, creating two observations per respondent to align with discrete choice modeling requirements.</a:t>
            </a:r>
            <a:endParaRPr lang="en-US" sz="15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14379" y="2704028"/>
            <a:ext cx="198358" cy="198358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7414379" y="2993588"/>
            <a:ext cx="6422231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0" name="Text 6"/>
          <p:cNvSpPr/>
          <p:nvPr/>
        </p:nvSpPr>
        <p:spPr>
          <a:xfrm>
            <a:off x="7414379" y="313848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Engineering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7414379" y="3567708"/>
            <a:ext cx="642223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Creation of derived variables including </a:t>
            </a: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Driveability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(license + car ownership), </a:t>
            </a: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Affordability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(cost-to-income ratio), and </a:t>
            </a: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Perceived Time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(weighted in-vehicle and out-of-vehicle time).</a:t>
            </a:r>
            <a:endParaRPr lang="en-US" sz="15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892278"/>
            <a:ext cx="198358" cy="198358"/>
          </a:xfrm>
          <a:prstGeom prst="rect">
            <a:avLst/>
          </a:prstGeom>
        </p:spPr>
      </p:pic>
      <p:sp>
        <p:nvSpPr>
          <p:cNvPr id="13" name="Shape 8"/>
          <p:cNvSpPr/>
          <p:nvPr/>
        </p:nvSpPr>
        <p:spPr>
          <a:xfrm>
            <a:off x="793790" y="5181838"/>
            <a:ext cx="6422231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4" name="Text 9"/>
          <p:cNvSpPr/>
          <p:nvPr/>
        </p:nvSpPr>
        <p:spPr>
          <a:xfrm>
            <a:off x="793790" y="532673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Iterative Estimation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793790" y="5755958"/>
            <a:ext cx="642223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Progressive evaluation starting from single-attribute models (Model Set 1) to multi-attribute specifications (Model Set 2) to identify the most robust predictors.</a:t>
            </a:r>
            <a:endParaRPr lang="en-US" sz="155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14379" y="4892278"/>
            <a:ext cx="198358" cy="198358"/>
          </a:xfrm>
          <a:prstGeom prst="rect">
            <a:avLst/>
          </a:prstGeom>
        </p:spPr>
      </p:pic>
      <p:sp>
        <p:nvSpPr>
          <p:cNvPr id="17" name="Shape 11"/>
          <p:cNvSpPr/>
          <p:nvPr/>
        </p:nvSpPr>
        <p:spPr>
          <a:xfrm>
            <a:off x="7414379" y="5181838"/>
            <a:ext cx="6422231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8" name="Text 12"/>
          <p:cNvSpPr/>
          <p:nvPr/>
        </p:nvSpPr>
        <p:spPr>
          <a:xfrm>
            <a:off x="7414379" y="532673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Final Selection</a:t>
            </a:r>
            <a:endParaRPr lang="en-US" sz="1950" dirty="0"/>
          </a:p>
        </p:txBody>
      </p:sp>
      <p:sp>
        <p:nvSpPr>
          <p:cNvPr id="19" name="Text 13"/>
          <p:cNvSpPr/>
          <p:nvPr/>
        </p:nvSpPr>
        <p:spPr>
          <a:xfrm>
            <a:off x="7414379" y="5755958"/>
            <a:ext cx="64222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Selection of the final specification based on statistical performance (Nagelkerke R²), behavioral consistency, and policy relevance.</a:t>
            </a:r>
            <a:endParaRPr lang="en-US" sz="1550" dirty="0"/>
          </a:p>
        </p:txBody>
      </p:sp>
      <p:sp>
        <p:nvSpPr>
          <p:cNvPr id="20" name="Metin kutusu 19">
            <a:extLst>
              <a:ext uri="{FF2B5EF4-FFF2-40B4-BE49-F238E27FC236}">
                <a16:creationId xmlns:a16="http://schemas.microsoft.com/office/drawing/2014/main" id="{D0C303DE-1C77-4E2A-B0DD-EA859D32D267}"/>
              </a:ext>
            </a:extLst>
          </p:cNvPr>
          <p:cNvSpPr txBox="1"/>
          <p:nvPr/>
        </p:nvSpPr>
        <p:spPr>
          <a:xfrm>
            <a:off x="12874336" y="7720445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BA0E25B4-18F5-42C8-A0CA-B3CF3B1E0221}"/>
              </a:ext>
            </a:extLst>
          </p:cNvPr>
          <p:cNvSpPr txBox="1"/>
          <p:nvPr/>
        </p:nvSpPr>
        <p:spPr>
          <a:xfrm>
            <a:off x="12874336" y="7720445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385335BC-C8A2-42D9-A87A-B7F6A9DDF0A9}"/>
              </a:ext>
            </a:extLst>
          </p:cNvPr>
          <p:cNvSpPr/>
          <p:nvPr/>
        </p:nvSpPr>
        <p:spPr>
          <a:xfrm>
            <a:off x="993533" y="955802"/>
            <a:ext cx="5449969" cy="519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tr-TR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</a:t>
            </a:r>
            <a:r>
              <a:rPr lang="tr-TR" sz="3550" b="1" dirty="0" err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Preprocessing</a:t>
            </a:r>
            <a:r>
              <a:rPr lang="tr-TR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endParaRPr lang="en-US" sz="355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A148F7E-7D0C-44E9-905A-F4020EFAE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5" y="1810091"/>
            <a:ext cx="6140900" cy="2345296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4A070911-CEEB-4D81-A79C-ADAF519D3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502" y="5063558"/>
            <a:ext cx="8186898" cy="3146986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2EC8F2F7-16FD-4427-AFFB-7DFFB5CF5C93}"/>
              </a:ext>
            </a:extLst>
          </p:cNvPr>
          <p:cNvSpPr/>
          <p:nvPr/>
        </p:nvSpPr>
        <p:spPr>
          <a:xfrm>
            <a:off x="8240053" y="955802"/>
            <a:ext cx="5449969" cy="519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tr-TR" sz="3550" b="1" dirty="0" err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</a:t>
            </a:r>
            <a:r>
              <a:rPr lang="tr-TR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tr-TR" sz="3550" b="1" dirty="0" err="1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Engineering</a:t>
            </a:r>
            <a:endParaRPr lang="en-US" sz="3550" dirty="0"/>
          </a:p>
        </p:txBody>
      </p:sp>
      <p:sp>
        <p:nvSpPr>
          <p:cNvPr id="10" name="Text 19">
            <a:extLst>
              <a:ext uri="{FF2B5EF4-FFF2-40B4-BE49-F238E27FC236}">
                <a16:creationId xmlns:a16="http://schemas.microsoft.com/office/drawing/2014/main" id="{7D7DC9EE-4EFF-44B3-8726-231D1CAB5A39}"/>
              </a:ext>
            </a:extLst>
          </p:cNvPr>
          <p:cNvSpPr/>
          <p:nvPr/>
        </p:nvSpPr>
        <p:spPr>
          <a:xfrm>
            <a:off x="166255" y="4464550"/>
            <a:ext cx="6140900" cy="528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variables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relating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only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one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modechoice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retianed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integrity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of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</a:t>
            </a:r>
            <a:r>
              <a:rPr lang="tr-TR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tr-TR" sz="12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</a:t>
            </a:r>
            <a:endParaRPr lang="en-US" sz="1200" dirty="0"/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6D5368E0-3DE3-4573-84FF-2C1696B09D48}"/>
              </a:ext>
            </a:extLst>
          </p:cNvPr>
          <p:cNvSpPr txBox="1"/>
          <p:nvPr/>
        </p:nvSpPr>
        <p:spPr>
          <a:xfrm>
            <a:off x="166255" y="5714514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Edu_cat</a:t>
            </a:r>
            <a:r>
              <a:rPr lang="en-US" dirty="0"/>
              <a:t>={Primary:1, Elementary:2, HighSchool:3, University:4}</a:t>
            </a:r>
            <a:endParaRPr lang="tr-TR" dirty="0"/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57ABDA9C-1960-42F1-BCFD-2FC546D6D175}"/>
              </a:ext>
            </a:extLst>
          </p:cNvPr>
          <p:cNvSpPr txBox="1"/>
          <p:nvPr/>
        </p:nvSpPr>
        <p:spPr>
          <a:xfrm>
            <a:off x="166255" y="6280458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Work_cat</a:t>
            </a:r>
            <a:r>
              <a:rPr lang="en-US" dirty="0"/>
              <a:t>={Retired:0, Student:1, PartTime:2, FullTime:3}</a:t>
            </a:r>
            <a:endParaRPr lang="tr-TR" dirty="0"/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78ABDE0D-C649-479B-B3B2-CB408528DBEF}"/>
              </a:ext>
            </a:extLst>
          </p:cNvPr>
          <p:cNvSpPr txBox="1"/>
          <p:nvPr/>
        </p:nvSpPr>
        <p:spPr>
          <a:xfrm>
            <a:off x="207819" y="7023768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 err="1"/>
              <a:t>Incomecat</a:t>
            </a:r>
            <a:r>
              <a:rPr lang="tr-TR" dirty="0"/>
              <a:t>= </a:t>
            </a:r>
            <a:r>
              <a:rPr lang="en-US" dirty="0" err="1"/>
              <a:t>high:mean+std</a:t>
            </a:r>
            <a:r>
              <a:rPr lang="en-US" dirty="0"/>
              <a:t>;</a:t>
            </a:r>
            <a:r>
              <a:rPr lang="tr-TR" dirty="0"/>
              <a:t> </a:t>
            </a:r>
            <a:r>
              <a:rPr lang="tr-TR" dirty="0" err="1"/>
              <a:t>medium:mean</a:t>
            </a:r>
            <a:r>
              <a:rPr lang="tr-TR" dirty="0"/>
              <a:t>:</a:t>
            </a:r>
            <a:r>
              <a:rPr lang="en-US" dirty="0"/>
              <a:t>  </a:t>
            </a:r>
            <a:r>
              <a:rPr lang="en-US" dirty="0" err="1"/>
              <a:t>low:mean-std</a:t>
            </a:r>
            <a:endParaRPr lang="tr-TR" dirty="0"/>
          </a:p>
        </p:txBody>
      </p:sp>
      <p:sp>
        <p:nvSpPr>
          <p:cNvPr id="18" name="Metin kutusu 17">
            <a:extLst>
              <a:ext uri="{FF2B5EF4-FFF2-40B4-BE49-F238E27FC236}">
                <a16:creationId xmlns:a16="http://schemas.microsoft.com/office/drawing/2014/main" id="{F0578EB5-04BB-4601-A1B0-D499F7D117CB}"/>
              </a:ext>
            </a:extLst>
          </p:cNvPr>
          <p:cNvSpPr txBox="1"/>
          <p:nvPr/>
        </p:nvSpPr>
        <p:spPr>
          <a:xfrm>
            <a:off x="9571522" y="1714143"/>
            <a:ext cx="350652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Derived variables</a:t>
            </a:r>
            <a:endParaRPr lang="tr-TR" b="1" dirty="0"/>
          </a:p>
          <a:p>
            <a:r>
              <a:rPr lang="en-US" sz="1200" i="1" dirty="0"/>
              <a:t>Alternative-specific derived </a:t>
            </a:r>
            <a:endParaRPr lang="tr-TR" sz="1200" i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Time_Diff_A_B</a:t>
            </a:r>
            <a:r>
              <a:rPr lang="en-US" sz="12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Perceived_Time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ln_Perceived_Time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Affordability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lnTime_x_Work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lnTime_x_IncomeCat</a:t>
            </a:r>
            <a:endParaRPr lang="en-US" sz="1200" dirty="0"/>
          </a:p>
          <a:p>
            <a:endParaRPr lang="tr-TR" sz="1200" i="1" dirty="0"/>
          </a:p>
          <a:p>
            <a:r>
              <a:rPr lang="en-US" sz="1200" i="1" dirty="0"/>
              <a:t>Individual-specific derived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Income_cat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Work_cat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Driveability</a:t>
            </a:r>
            <a:endParaRPr lang="en-US" dirty="0"/>
          </a:p>
        </p:txBody>
      </p:sp>
      <p:sp>
        <p:nvSpPr>
          <p:cNvPr id="20" name="Metin kutusu 19">
            <a:extLst>
              <a:ext uri="{FF2B5EF4-FFF2-40B4-BE49-F238E27FC236}">
                <a16:creationId xmlns:a16="http://schemas.microsoft.com/office/drawing/2014/main" id="{BAFDEB0D-0432-4BDF-B1DA-37104A191093}"/>
              </a:ext>
            </a:extLst>
          </p:cNvPr>
          <p:cNvSpPr txBox="1"/>
          <p:nvPr/>
        </p:nvSpPr>
        <p:spPr>
          <a:xfrm>
            <a:off x="6625534" y="1678451"/>
            <a:ext cx="3262745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b="1" dirty="0" err="1"/>
              <a:t>Alternative-specific</a:t>
            </a:r>
            <a:r>
              <a:rPr lang="tr-TR" b="1" dirty="0"/>
              <a:t> </a:t>
            </a:r>
            <a:r>
              <a:rPr lang="tr-TR" b="1" dirty="0" err="1"/>
              <a:t>variables</a:t>
            </a:r>
            <a:endParaRPr lang="tr-T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200" dirty="0" err="1"/>
              <a:t>Travel_Time</a:t>
            </a:r>
            <a:endParaRPr lang="tr-T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200" dirty="0" err="1"/>
              <a:t>Travel_Cost</a:t>
            </a:r>
            <a:endParaRPr lang="tr-T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200" dirty="0" err="1"/>
              <a:t>Parking</a:t>
            </a:r>
            <a:r>
              <a:rPr lang="tr-TR" sz="1200" dirty="0"/>
              <a:t> (</a:t>
            </a:r>
            <a:r>
              <a:rPr lang="tr-TR" sz="1200" dirty="0" err="1"/>
              <a:t>Mode</a:t>
            </a:r>
            <a:r>
              <a:rPr lang="tr-TR" sz="1200" dirty="0"/>
              <a:t> A </a:t>
            </a:r>
            <a:r>
              <a:rPr lang="tr-TR" sz="1200" dirty="0" err="1"/>
              <a:t>only</a:t>
            </a:r>
            <a:r>
              <a:rPr lang="tr-TR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200" dirty="0" err="1"/>
              <a:t>Wait</a:t>
            </a:r>
            <a:r>
              <a:rPr lang="tr-TR" sz="1200" dirty="0"/>
              <a:t> (</a:t>
            </a:r>
            <a:r>
              <a:rPr lang="tr-TR" sz="1200" dirty="0" err="1"/>
              <a:t>Mode</a:t>
            </a:r>
            <a:r>
              <a:rPr lang="tr-TR" sz="1200" dirty="0"/>
              <a:t> B </a:t>
            </a:r>
            <a:r>
              <a:rPr lang="tr-TR" sz="1200" dirty="0" err="1"/>
              <a:t>only</a:t>
            </a:r>
            <a:r>
              <a:rPr lang="tr-TR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200" dirty="0"/>
              <a:t>Transfer (</a:t>
            </a:r>
            <a:r>
              <a:rPr lang="tr-TR" sz="1200" dirty="0" err="1"/>
              <a:t>Mode</a:t>
            </a:r>
            <a:r>
              <a:rPr lang="tr-TR" sz="1200" dirty="0"/>
              <a:t> B </a:t>
            </a:r>
            <a:r>
              <a:rPr lang="tr-TR" sz="1200" dirty="0" err="1"/>
              <a:t>only</a:t>
            </a:r>
            <a:r>
              <a:rPr lang="tr-TR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200" dirty="0" err="1"/>
              <a:t>Comfort</a:t>
            </a:r>
            <a:r>
              <a:rPr lang="tr-TR" sz="1200" dirty="0"/>
              <a:t> (</a:t>
            </a:r>
            <a:r>
              <a:rPr lang="tr-TR" sz="1200" dirty="0" err="1"/>
              <a:t>Mode</a:t>
            </a:r>
            <a:r>
              <a:rPr lang="tr-TR" sz="1200" dirty="0"/>
              <a:t> B </a:t>
            </a:r>
            <a:r>
              <a:rPr lang="tr-TR" sz="1200" dirty="0" err="1"/>
              <a:t>only</a:t>
            </a:r>
            <a:r>
              <a:rPr lang="tr-TR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200" dirty="0" err="1"/>
              <a:t>Perceived_Time</a:t>
            </a:r>
            <a:r>
              <a:rPr lang="tr-TR" sz="1200" dirty="0"/>
              <a:t> (</a:t>
            </a:r>
            <a:r>
              <a:rPr lang="tr-TR" sz="1200" dirty="0" err="1"/>
              <a:t>derived</a:t>
            </a:r>
            <a:r>
              <a:rPr lang="tr-TR" sz="1200" dirty="0"/>
              <a:t>, </a:t>
            </a:r>
            <a:r>
              <a:rPr lang="tr-TR" sz="1200" dirty="0" err="1"/>
              <a:t>still</a:t>
            </a:r>
            <a:r>
              <a:rPr lang="tr-TR" sz="1200" dirty="0"/>
              <a:t> </a:t>
            </a:r>
            <a:r>
              <a:rPr lang="tr-TR" sz="1200" dirty="0" err="1"/>
              <a:t>alternative-specific</a:t>
            </a:r>
            <a:r>
              <a:rPr lang="tr-TR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200" dirty="0" err="1"/>
              <a:t>ln_Perceived_Time</a:t>
            </a:r>
            <a:r>
              <a:rPr lang="tr-TR" sz="1200" dirty="0"/>
              <a:t> (</a:t>
            </a:r>
            <a:r>
              <a:rPr lang="tr-TR" sz="1200" dirty="0" err="1"/>
              <a:t>derived</a:t>
            </a:r>
            <a:r>
              <a:rPr lang="tr-TR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200" dirty="0" err="1"/>
              <a:t>Affordability</a:t>
            </a:r>
            <a:r>
              <a:rPr lang="tr-TR" sz="1200" dirty="0"/>
              <a:t> (</a:t>
            </a:r>
            <a:r>
              <a:rPr lang="tr-TR" sz="1200" dirty="0" err="1"/>
              <a:t>e.g</a:t>
            </a:r>
            <a:r>
              <a:rPr lang="tr-TR" sz="1200" dirty="0"/>
              <a:t>. </a:t>
            </a:r>
            <a:r>
              <a:rPr lang="tr-TR" sz="1200" dirty="0" err="1"/>
              <a:t>Travel_Cost</a:t>
            </a:r>
            <a:r>
              <a:rPr lang="tr-TR" sz="1200" dirty="0"/>
              <a:t> / </a:t>
            </a:r>
            <a:r>
              <a:rPr lang="tr-TR" sz="1200" dirty="0" err="1"/>
              <a:t>Income</a:t>
            </a:r>
            <a:r>
              <a:rPr lang="tr-TR" sz="1200" dirty="0"/>
              <a:t>; </a:t>
            </a:r>
            <a:r>
              <a:rPr lang="tr-TR" sz="1200" dirty="0" err="1"/>
              <a:t>alternative-specific</a:t>
            </a:r>
            <a:r>
              <a:rPr lang="tr-TR" dirty="0"/>
              <a:t>)</a:t>
            </a:r>
          </a:p>
        </p:txBody>
      </p:sp>
      <p:sp>
        <p:nvSpPr>
          <p:cNvPr id="22" name="Metin kutusu 21">
            <a:extLst>
              <a:ext uri="{FF2B5EF4-FFF2-40B4-BE49-F238E27FC236}">
                <a16:creationId xmlns:a16="http://schemas.microsoft.com/office/drawing/2014/main" id="{4F67E347-9810-4637-B24B-186AC51D19A1}"/>
              </a:ext>
            </a:extLst>
          </p:cNvPr>
          <p:cNvSpPr txBox="1"/>
          <p:nvPr/>
        </p:nvSpPr>
        <p:spPr>
          <a:xfrm>
            <a:off x="11694486" y="1757101"/>
            <a:ext cx="2935914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Individual-specific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Gender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Income_TRY</a:t>
            </a:r>
            <a:r>
              <a:rPr lang="en-US" sz="1200" dirty="0"/>
              <a:t> or/and </a:t>
            </a:r>
            <a:r>
              <a:rPr lang="en-US" sz="1200" dirty="0" err="1"/>
              <a:t>Income_cat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Working_Status</a:t>
            </a:r>
            <a:r>
              <a:rPr lang="en-US" sz="1200" dirty="0"/>
              <a:t> or/and </a:t>
            </a:r>
            <a:r>
              <a:rPr lang="en-US" sz="1200" dirty="0" err="1"/>
              <a:t>Work_cat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Car_Ownership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Driver_License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Residence_Center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Driveability</a:t>
            </a:r>
            <a:r>
              <a:rPr lang="en-US" sz="1200" dirty="0"/>
              <a:t> (derived from car ownership &amp; license)</a:t>
            </a:r>
          </a:p>
        </p:txBody>
      </p:sp>
      <p:sp>
        <p:nvSpPr>
          <p:cNvPr id="15" name="Text 19">
            <a:extLst>
              <a:ext uri="{FF2B5EF4-FFF2-40B4-BE49-F238E27FC236}">
                <a16:creationId xmlns:a16="http://schemas.microsoft.com/office/drawing/2014/main" id="{C0C2ED5E-785D-E070-7330-5130F81AD2D7}"/>
              </a:ext>
            </a:extLst>
          </p:cNvPr>
          <p:cNvSpPr/>
          <p:nvPr/>
        </p:nvSpPr>
        <p:spPr>
          <a:xfrm>
            <a:off x="166255" y="5124621"/>
            <a:ext cx="6140900" cy="528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Missingness analysis has been conducted </a:t>
            </a: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missing value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exist in the data.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70522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0772" y="316825"/>
            <a:ext cx="1440061" cy="180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OVERVIEW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460772" y="542925"/>
            <a:ext cx="5486638" cy="3599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Socio-Demographic &amp; Travel Attributes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460772" y="1190744"/>
            <a:ext cx="1635085" cy="180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Sample Characteristics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60772" y="1500307"/>
            <a:ext cx="6713934" cy="1703546"/>
          </a:xfrm>
          <a:prstGeom prst="roundRect">
            <a:avLst>
              <a:gd name="adj" fmla="val 28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68392" y="1507927"/>
            <a:ext cx="6698694" cy="337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583525" y="1584603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Variable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3936682" y="1584603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Mean / Value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468392" y="1845588"/>
            <a:ext cx="6698694" cy="337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83525" y="1922264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3936682" y="1922264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44.3 years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468392" y="2183249"/>
            <a:ext cx="6698694" cy="337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583525" y="2259925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Income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3936682" y="2259925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50,333 TRY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468392" y="2520910"/>
            <a:ext cx="6698694" cy="337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583525" y="2597587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Driveability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3936682" y="2597587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27.0% (Yes)</a:t>
            </a:r>
            <a:endParaRPr lang="en-US" sz="1100" dirty="0"/>
          </a:p>
        </p:txBody>
      </p:sp>
      <p:sp>
        <p:nvSpPr>
          <p:cNvPr id="18" name="Shape 16"/>
          <p:cNvSpPr/>
          <p:nvPr/>
        </p:nvSpPr>
        <p:spPr>
          <a:xfrm>
            <a:off x="468392" y="2858572"/>
            <a:ext cx="6698694" cy="337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83525" y="2935248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Gender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3936682" y="2935248"/>
            <a:ext cx="3115270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48.9% Female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60772" y="3333393"/>
            <a:ext cx="6713934" cy="368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sample exhibits significant heterogeneity in income and age, though effective car availability (Driveability) is notably low at 27%.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7463314" y="1190744"/>
            <a:ext cx="1982391" cy="180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Travel Attribute Comparison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463314" y="1500307"/>
            <a:ext cx="6713934" cy="1365885"/>
          </a:xfrm>
          <a:prstGeom prst="roundRect">
            <a:avLst>
              <a:gd name="adj" fmla="val 354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470934" y="1507927"/>
            <a:ext cx="6697980" cy="337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7586782" y="1584603"/>
            <a:ext cx="199834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Attribute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9823013" y="1584603"/>
            <a:ext cx="199453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 A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12055435" y="1584603"/>
            <a:ext cx="199834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 B</a:t>
            </a:r>
            <a:endParaRPr lang="en-US" sz="1100" dirty="0"/>
          </a:p>
        </p:txBody>
      </p:sp>
      <p:sp>
        <p:nvSpPr>
          <p:cNvPr id="28" name="Shape 26"/>
          <p:cNvSpPr/>
          <p:nvPr/>
        </p:nvSpPr>
        <p:spPr>
          <a:xfrm>
            <a:off x="7470934" y="1845588"/>
            <a:ext cx="6697980" cy="337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7586782" y="1922264"/>
            <a:ext cx="199834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 (min)</a:t>
            </a:r>
            <a:endParaRPr lang="en-US" sz="1100" dirty="0"/>
          </a:p>
        </p:txBody>
      </p:sp>
      <p:sp>
        <p:nvSpPr>
          <p:cNvPr id="30" name="Text 28"/>
          <p:cNvSpPr/>
          <p:nvPr/>
        </p:nvSpPr>
        <p:spPr>
          <a:xfrm>
            <a:off x="9823013" y="1922264"/>
            <a:ext cx="199453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32.64</a:t>
            </a:r>
            <a:endParaRPr lang="en-US" sz="1100" dirty="0"/>
          </a:p>
        </p:txBody>
      </p:sp>
      <p:sp>
        <p:nvSpPr>
          <p:cNvPr id="31" name="Text 29"/>
          <p:cNvSpPr/>
          <p:nvPr/>
        </p:nvSpPr>
        <p:spPr>
          <a:xfrm>
            <a:off x="12055435" y="1922264"/>
            <a:ext cx="199834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31.70</a:t>
            </a:r>
            <a:endParaRPr lang="en-US" sz="1100" dirty="0"/>
          </a:p>
        </p:txBody>
      </p:sp>
      <p:sp>
        <p:nvSpPr>
          <p:cNvPr id="32" name="Shape 30"/>
          <p:cNvSpPr/>
          <p:nvPr/>
        </p:nvSpPr>
        <p:spPr>
          <a:xfrm>
            <a:off x="7470934" y="2183249"/>
            <a:ext cx="6697980" cy="337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7586782" y="2259925"/>
            <a:ext cx="199834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 (TRY)</a:t>
            </a:r>
            <a:endParaRPr lang="en-US" sz="1100" dirty="0"/>
          </a:p>
        </p:txBody>
      </p:sp>
      <p:sp>
        <p:nvSpPr>
          <p:cNvPr id="34" name="Text 32"/>
          <p:cNvSpPr/>
          <p:nvPr/>
        </p:nvSpPr>
        <p:spPr>
          <a:xfrm>
            <a:off x="9823013" y="2259925"/>
            <a:ext cx="199453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45.32</a:t>
            </a:r>
            <a:endParaRPr lang="en-US" sz="1100" dirty="0"/>
          </a:p>
        </p:txBody>
      </p:sp>
      <p:sp>
        <p:nvSpPr>
          <p:cNvPr id="35" name="Text 33"/>
          <p:cNvSpPr/>
          <p:nvPr/>
        </p:nvSpPr>
        <p:spPr>
          <a:xfrm>
            <a:off x="12055435" y="2259925"/>
            <a:ext cx="199834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42.07</a:t>
            </a:r>
            <a:endParaRPr lang="en-US" sz="1100" dirty="0"/>
          </a:p>
        </p:txBody>
      </p:sp>
      <p:sp>
        <p:nvSpPr>
          <p:cNvPr id="36" name="Shape 34"/>
          <p:cNvSpPr/>
          <p:nvPr/>
        </p:nvSpPr>
        <p:spPr>
          <a:xfrm>
            <a:off x="7470934" y="2520910"/>
            <a:ext cx="6697980" cy="337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7586782" y="2597587"/>
            <a:ext cx="199834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Transfers</a:t>
            </a:r>
            <a:endParaRPr lang="en-US" sz="1100" dirty="0"/>
          </a:p>
        </p:txBody>
      </p:sp>
      <p:sp>
        <p:nvSpPr>
          <p:cNvPr id="38" name="Text 36"/>
          <p:cNvSpPr/>
          <p:nvPr/>
        </p:nvSpPr>
        <p:spPr>
          <a:xfrm>
            <a:off x="9823013" y="2597587"/>
            <a:ext cx="199453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</a:t>
            </a:r>
            <a:endParaRPr lang="en-US" sz="1100" dirty="0"/>
          </a:p>
        </p:txBody>
      </p:sp>
      <p:sp>
        <p:nvSpPr>
          <p:cNvPr id="39" name="Text 37"/>
          <p:cNvSpPr/>
          <p:nvPr/>
        </p:nvSpPr>
        <p:spPr>
          <a:xfrm>
            <a:off x="12055435" y="2597587"/>
            <a:ext cx="1998345" cy="184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1.0</a:t>
            </a:r>
            <a:r>
              <a:rPr lang="tr-TR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endParaRPr lang="en-US" sz="1100" dirty="0"/>
          </a:p>
        </p:txBody>
      </p:sp>
      <p:sp>
        <p:nvSpPr>
          <p:cNvPr id="41" name="Metin kutusu 40">
            <a:extLst>
              <a:ext uri="{FF2B5EF4-FFF2-40B4-BE49-F238E27FC236}">
                <a16:creationId xmlns:a16="http://schemas.microsoft.com/office/drawing/2014/main" id="{E6A85BAD-4300-413C-8444-B9627BDB6079}"/>
              </a:ext>
            </a:extLst>
          </p:cNvPr>
          <p:cNvSpPr txBox="1"/>
          <p:nvPr/>
        </p:nvSpPr>
        <p:spPr>
          <a:xfrm>
            <a:off x="12874336" y="7720445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pic>
        <p:nvPicPr>
          <p:cNvPr id="43" name="Resim 42">
            <a:extLst>
              <a:ext uri="{FF2B5EF4-FFF2-40B4-BE49-F238E27FC236}">
                <a16:creationId xmlns:a16="http://schemas.microsoft.com/office/drawing/2014/main" id="{66E06CB2-F8CA-4B0A-A18A-05E93F66D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72" y="3951626"/>
            <a:ext cx="2336632" cy="1490128"/>
          </a:xfrm>
          <a:prstGeom prst="rect">
            <a:avLst/>
          </a:prstGeom>
        </p:spPr>
      </p:pic>
      <p:pic>
        <p:nvPicPr>
          <p:cNvPr id="45" name="Resim 44">
            <a:extLst>
              <a:ext uri="{FF2B5EF4-FFF2-40B4-BE49-F238E27FC236}">
                <a16:creationId xmlns:a16="http://schemas.microsoft.com/office/drawing/2014/main" id="{6E061D0E-8C91-47A5-95A5-356233D08B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3737"/>
          <a:stretch/>
        </p:blipFill>
        <p:spPr>
          <a:xfrm>
            <a:off x="460772" y="5441754"/>
            <a:ext cx="5592792" cy="1354832"/>
          </a:xfrm>
          <a:prstGeom prst="rect">
            <a:avLst/>
          </a:prstGeom>
        </p:spPr>
      </p:pic>
      <p:pic>
        <p:nvPicPr>
          <p:cNvPr id="48" name="Resim 47">
            <a:extLst>
              <a:ext uri="{FF2B5EF4-FFF2-40B4-BE49-F238E27FC236}">
                <a16:creationId xmlns:a16="http://schemas.microsoft.com/office/drawing/2014/main" id="{758DB3D1-E337-41C0-82DF-C943FAD329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4851" y="3951626"/>
            <a:ext cx="1942826" cy="1490128"/>
          </a:xfrm>
          <a:prstGeom prst="rect">
            <a:avLst/>
          </a:prstGeom>
        </p:spPr>
      </p:pic>
      <p:pic>
        <p:nvPicPr>
          <p:cNvPr id="50" name="Resim 49">
            <a:extLst>
              <a:ext uri="{FF2B5EF4-FFF2-40B4-BE49-F238E27FC236}">
                <a16:creationId xmlns:a16="http://schemas.microsoft.com/office/drawing/2014/main" id="{6E626195-EE94-436B-8172-CA52145585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9425" y="3951626"/>
            <a:ext cx="6607786" cy="18807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681" y="342186"/>
            <a:ext cx="1555313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FINDINGS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497681" y="586264"/>
            <a:ext cx="6202085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Statistical Significance of Choice Drivers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97681" y="1161693"/>
            <a:ext cx="13635037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independent t-test reveals that travel time is the dominant determinant of choice behavior, followed by cost and perceived friction.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497681" y="9276159"/>
            <a:ext cx="13635037" cy="528638"/>
          </a:xfrm>
          <a:prstGeom prst="roundRect">
            <a:avLst>
              <a:gd name="adj" fmla="val 9886"/>
            </a:avLst>
          </a:prstGeom>
          <a:solidFill>
            <a:srgbClr val="C7C9EA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02" y="9467493"/>
            <a:ext cx="155496" cy="12442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02018" y="9431655"/>
            <a:ext cx="13106281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Note:</a:t>
            </a:r>
            <a:r>
              <a:rPr lang="en-US" sz="9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Travel time exhibits the largest mean difference (14.69 min) between chosen and non-chosen alternatives (p &lt; 0.001).</a:t>
            </a:r>
            <a:endParaRPr lang="en-US" sz="950" dirty="0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4A2713BF-B5C3-4DA6-90D9-F83DC14A277C}"/>
              </a:ext>
            </a:extLst>
          </p:cNvPr>
          <p:cNvSpPr txBox="1"/>
          <p:nvPr/>
        </p:nvSpPr>
        <p:spPr>
          <a:xfrm>
            <a:off x="12874336" y="7720445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graphicFrame>
        <p:nvGraphicFramePr>
          <p:cNvPr id="18" name="Tablo 17">
            <a:extLst>
              <a:ext uri="{FF2B5EF4-FFF2-40B4-BE49-F238E27FC236}">
                <a16:creationId xmlns:a16="http://schemas.microsoft.com/office/drawing/2014/main" id="{5CD5A261-3B16-44AE-9C90-0BD08F8F72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877770"/>
              </p:ext>
            </p:extLst>
          </p:nvPr>
        </p:nvGraphicFramePr>
        <p:xfrm>
          <a:off x="2905313" y="2140137"/>
          <a:ext cx="8819771" cy="3602478"/>
        </p:xfrm>
        <a:graphic>
          <a:graphicData uri="http://schemas.openxmlformats.org/drawingml/2006/table">
            <a:tbl>
              <a:tblPr firstRow="1" firstCol="1" bandRow="1">
                <a:tableStyleId>{616DA210-FB5B-4158-B5E0-FEB733F419BA}</a:tableStyleId>
              </a:tblPr>
              <a:tblGrid>
                <a:gridCol w="744314">
                  <a:extLst>
                    <a:ext uri="{9D8B030D-6E8A-4147-A177-3AD203B41FA5}">
                      <a16:colId xmlns:a16="http://schemas.microsoft.com/office/drawing/2014/main" val="1814832776"/>
                    </a:ext>
                  </a:extLst>
                </a:gridCol>
                <a:gridCol w="1805974">
                  <a:extLst>
                    <a:ext uri="{9D8B030D-6E8A-4147-A177-3AD203B41FA5}">
                      <a16:colId xmlns:a16="http://schemas.microsoft.com/office/drawing/2014/main" val="1556425649"/>
                    </a:ext>
                  </a:extLst>
                </a:gridCol>
                <a:gridCol w="1724135">
                  <a:extLst>
                    <a:ext uri="{9D8B030D-6E8A-4147-A177-3AD203B41FA5}">
                      <a16:colId xmlns:a16="http://schemas.microsoft.com/office/drawing/2014/main" val="1634811011"/>
                    </a:ext>
                  </a:extLst>
                </a:gridCol>
                <a:gridCol w="2038218">
                  <a:extLst>
                    <a:ext uri="{9D8B030D-6E8A-4147-A177-3AD203B41FA5}">
                      <a16:colId xmlns:a16="http://schemas.microsoft.com/office/drawing/2014/main" val="2456947438"/>
                    </a:ext>
                  </a:extLst>
                </a:gridCol>
                <a:gridCol w="1097076">
                  <a:extLst>
                    <a:ext uri="{9D8B030D-6E8A-4147-A177-3AD203B41FA5}">
                      <a16:colId xmlns:a16="http://schemas.microsoft.com/office/drawing/2014/main" val="2868421209"/>
                    </a:ext>
                  </a:extLst>
                </a:gridCol>
                <a:gridCol w="1410054">
                  <a:extLst>
                    <a:ext uri="{9D8B030D-6E8A-4147-A177-3AD203B41FA5}">
                      <a16:colId xmlns:a16="http://schemas.microsoft.com/office/drawing/2014/main" val="2213597220"/>
                    </a:ext>
                  </a:extLst>
                </a:gridCol>
              </a:tblGrid>
              <a:tr h="291037"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Mean (Choice = 0)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Mean (Choice = 1)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Mean Difference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t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p-value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extLst>
                  <a:ext uri="{0D108BD9-81ED-4DB2-BD59-A6C34878D82A}">
                    <a16:rowId xmlns:a16="http://schemas.microsoft.com/office/drawing/2014/main" val="1819454242"/>
                  </a:ext>
                </a:extLst>
              </a:tr>
              <a:tr h="49576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Travel Time (min)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39.51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24.83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14.69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15.34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extLst>
                  <a:ext uri="{0D108BD9-81ED-4DB2-BD59-A6C34878D82A}">
                    <a16:rowId xmlns:a16="http://schemas.microsoft.com/office/drawing/2014/main" val="4094258226"/>
                  </a:ext>
                </a:extLst>
              </a:tr>
              <a:tr h="44141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Travel Cost (TRY)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dirty="0">
                          <a:solidFill>
                            <a:schemeClr val="tx1"/>
                          </a:solidFill>
                          <a:effectLst/>
                        </a:rPr>
                        <a:t>50.14</a:t>
                      </a:r>
                      <a:endParaRPr lang="tr-TR" sz="105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37.25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12.89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9.62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extLst>
                  <a:ext uri="{0D108BD9-81ED-4DB2-BD59-A6C34878D82A}">
                    <a16:rowId xmlns:a16="http://schemas.microsoft.com/office/drawing/2014/main" val="384877239"/>
                  </a:ext>
                </a:extLst>
              </a:tr>
              <a:tr h="32712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Wait (min)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4.47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5.17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−0.70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−1.57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0.116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extLst>
                  <a:ext uri="{0D108BD9-81ED-4DB2-BD59-A6C34878D82A}">
                    <a16:rowId xmlns:a16="http://schemas.microsoft.com/office/drawing/2014/main" val="3425783328"/>
                  </a:ext>
                </a:extLst>
              </a:tr>
              <a:tr h="44141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Transfers (count)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dirty="0">
                          <a:solidFill>
                            <a:schemeClr val="tx1"/>
                          </a:solidFill>
                          <a:effectLst/>
                        </a:rPr>
                        <a:t>0.45</a:t>
                      </a:r>
                      <a:endParaRPr lang="tr-TR" sz="105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dirty="0">
                          <a:solidFill>
                            <a:schemeClr val="tx1"/>
                          </a:solidFill>
                          <a:effectLst/>
                        </a:rPr>
                        <a:t>0.00</a:t>
                      </a:r>
                      <a:endParaRPr lang="tr-TR" sz="105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−0.15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−2.66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0.008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extLst>
                  <a:ext uri="{0D108BD9-81ED-4DB2-BD59-A6C34878D82A}">
                    <a16:rowId xmlns:a16="http://schemas.microsoft.com/office/drawing/2014/main" val="2850117095"/>
                  </a:ext>
                </a:extLst>
              </a:tr>
              <a:tr h="44141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Perceived Time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59.57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49.44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10.13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4.68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extLst>
                  <a:ext uri="{0D108BD9-81ED-4DB2-BD59-A6C34878D82A}">
                    <a16:rowId xmlns:a16="http://schemas.microsoft.com/office/drawing/2014/main" val="2317257653"/>
                  </a:ext>
                </a:extLst>
              </a:tr>
              <a:tr h="44141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ln(Perceived Time)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3.95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3.63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0.32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6.45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extLst>
                  <a:ext uri="{0D108BD9-81ED-4DB2-BD59-A6C34878D82A}">
                    <a16:rowId xmlns:a16="http://schemas.microsoft.com/office/drawing/2014/main" val="98608998"/>
                  </a:ext>
                </a:extLst>
              </a:tr>
              <a:tr h="32712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Affordability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0.00134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0.00100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0.00034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4.93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extLst>
                  <a:ext uri="{0D108BD9-81ED-4DB2-BD59-A6C34878D82A}">
                    <a16:rowId xmlns:a16="http://schemas.microsoft.com/office/drawing/2014/main" val="2075246312"/>
                  </a:ext>
                </a:extLst>
              </a:tr>
              <a:tr h="33696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b="1">
                          <a:solidFill>
                            <a:schemeClr val="tx1"/>
                          </a:solidFill>
                          <a:effectLst/>
                        </a:rPr>
                        <a:t>Female × Wait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2.27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2.76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−0.50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>
                          <a:solidFill>
                            <a:schemeClr val="tx1"/>
                          </a:solidFill>
                          <a:effectLst/>
                        </a:rPr>
                        <a:t>−1.37</a:t>
                      </a:r>
                      <a:endParaRPr lang="tr-TR" sz="105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50" dirty="0">
                          <a:solidFill>
                            <a:schemeClr val="tx1"/>
                          </a:solidFill>
                          <a:effectLst/>
                        </a:rPr>
                        <a:t>0.171</a:t>
                      </a:r>
                      <a:endParaRPr lang="tr-TR" sz="105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0751" marR="40751" marT="0" marB="0"/>
                </a:tc>
                <a:extLst>
                  <a:ext uri="{0D108BD9-81ED-4DB2-BD59-A6C34878D82A}">
                    <a16:rowId xmlns:a16="http://schemas.microsoft.com/office/drawing/2014/main" val="256702356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213" y="497562"/>
            <a:ext cx="2257187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SET 1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57213" y="851892"/>
            <a:ext cx="7699534" cy="1128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Single-Variable Model Performance</a:t>
            </a:r>
            <a:endParaRPr lang="en-US" sz="3550" dirty="0"/>
          </a:p>
        </p:txBody>
      </p:sp>
      <p:sp>
        <p:nvSpPr>
          <p:cNvPr id="18" name="Metin kutusu 17">
            <a:extLst>
              <a:ext uri="{FF2B5EF4-FFF2-40B4-BE49-F238E27FC236}">
                <a16:creationId xmlns:a16="http://schemas.microsoft.com/office/drawing/2014/main" id="{9B92568D-6042-4AA3-AFCF-E3958B79F96C}"/>
              </a:ext>
            </a:extLst>
          </p:cNvPr>
          <p:cNvSpPr txBox="1"/>
          <p:nvPr/>
        </p:nvSpPr>
        <p:spPr>
          <a:xfrm>
            <a:off x="12874336" y="7720445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graphicFrame>
        <p:nvGraphicFramePr>
          <p:cNvPr id="23" name="Tablo 22">
            <a:extLst>
              <a:ext uri="{FF2B5EF4-FFF2-40B4-BE49-F238E27FC236}">
                <a16:creationId xmlns:a16="http://schemas.microsoft.com/office/drawing/2014/main" id="{33B9ACD3-5235-43F1-B368-CB7248504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177978"/>
              </p:ext>
            </p:extLst>
          </p:nvPr>
        </p:nvGraphicFramePr>
        <p:xfrm>
          <a:off x="1976005" y="1933000"/>
          <a:ext cx="9931978" cy="3558433"/>
        </p:xfrm>
        <a:graphic>
          <a:graphicData uri="http://schemas.openxmlformats.org/drawingml/2006/table">
            <a:tbl>
              <a:tblPr firstRow="1" firstCol="1">
                <a:tableStyleId>{616DA210-FB5B-4158-B5E0-FEB733F419BA}</a:tableStyleId>
              </a:tblPr>
              <a:tblGrid>
                <a:gridCol w="1444651">
                  <a:extLst>
                    <a:ext uri="{9D8B030D-6E8A-4147-A177-3AD203B41FA5}">
                      <a16:colId xmlns:a16="http://schemas.microsoft.com/office/drawing/2014/main" val="3776821583"/>
                    </a:ext>
                  </a:extLst>
                </a:gridCol>
                <a:gridCol w="1091987">
                  <a:extLst>
                    <a:ext uri="{9D8B030D-6E8A-4147-A177-3AD203B41FA5}">
                      <a16:colId xmlns:a16="http://schemas.microsoft.com/office/drawing/2014/main" val="4218394131"/>
                    </a:ext>
                  </a:extLst>
                </a:gridCol>
                <a:gridCol w="1249198">
                  <a:extLst>
                    <a:ext uri="{9D8B030D-6E8A-4147-A177-3AD203B41FA5}">
                      <a16:colId xmlns:a16="http://schemas.microsoft.com/office/drawing/2014/main" val="2266158691"/>
                    </a:ext>
                  </a:extLst>
                </a:gridCol>
                <a:gridCol w="775437">
                  <a:extLst>
                    <a:ext uri="{9D8B030D-6E8A-4147-A177-3AD203B41FA5}">
                      <a16:colId xmlns:a16="http://schemas.microsoft.com/office/drawing/2014/main" val="1904545895"/>
                    </a:ext>
                  </a:extLst>
                </a:gridCol>
                <a:gridCol w="845546">
                  <a:extLst>
                    <a:ext uri="{9D8B030D-6E8A-4147-A177-3AD203B41FA5}">
                      <a16:colId xmlns:a16="http://schemas.microsoft.com/office/drawing/2014/main" val="760950829"/>
                    </a:ext>
                  </a:extLst>
                </a:gridCol>
                <a:gridCol w="897596">
                  <a:extLst>
                    <a:ext uri="{9D8B030D-6E8A-4147-A177-3AD203B41FA5}">
                      <a16:colId xmlns:a16="http://schemas.microsoft.com/office/drawing/2014/main" val="1773618774"/>
                    </a:ext>
                  </a:extLst>
                </a:gridCol>
                <a:gridCol w="830675">
                  <a:extLst>
                    <a:ext uri="{9D8B030D-6E8A-4147-A177-3AD203B41FA5}">
                      <a16:colId xmlns:a16="http://schemas.microsoft.com/office/drawing/2014/main" val="1048289918"/>
                    </a:ext>
                  </a:extLst>
                </a:gridCol>
                <a:gridCol w="897596">
                  <a:extLst>
                    <a:ext uri="{9D8B030D-6E8A-4147-A177-3AD203B41FA5}">
                      <a16:colId xmlns:a16="http://schemas.microsoft.com/office/drawing/2014/main" val="3495978713"/>
                    </a:ext>
                  </a:extLst>
                </a:gridCol>
                <a:gridCol w="1899292">
                  <a:extLst>
                    <a:ext uri="{9D8B030D-6E8A-4147-A177-3AD203B41FA5}">
                      <a16:colId xmlns:a16="http://schemas.microsoft.com/office/drawing/2014/main" val="472137047"/>
                    </a:ext>
                  </a:extLst>
                </a:gridCol>
              </a:tblGrid>
              <a:tr h="817046"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Expected Sign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Coefficient (B)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Std. Error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p-value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Exp(B)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−2LL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Pseudo R²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Utility Function (U</a:t>
                      </a:r>
                      <a:r>
                        <a:rPr lang="en-US" sz="1600" baseline="-25000">
                          <a:solidFill>
                            <a:schemeClr val="tx1"/>
                          </a:solidFill>
                          <a:effectLst/>
                        </a:rPr>
                        <a:t>iA</a:t>
                      </a: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extLst>
                  <a:ext uri="{0D108BD9-81ED-4DB2-BD59-A6C34878D82A}">
                    <a16:rowId xmlns:a16="http://schemas.microsoft.com/office/drawing/2014/main" val="1264952121"/>
                  </a:ext>
                </a:extLst>
              </a:tr>
              <a:tr h="538699"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 dirty="0" err="1">
                          <a:solidFill>
                            <a:schemeClr val="tx1"/>
                          </a:solidFill>
                          <a:effectLst/>
                        </a:rPr>
                        <a:t>Travel_Time</a:t>
                      </a:r>
                      <a:endParaRPr lang="tr-TR" sz="16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0.073</a:t>
                      </a:r>
                      <a:endParaRPr lang="tr-TR" sz="16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0.006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0.930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919.67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0.290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=2.348−0.073⋅TT</a:t>
                      </a:r>
                      <a:r>
                        <a:rPr lang="en-US" sz="1600" baseline="-25000">
                          <a:solidFill>
                            <a:schemeClr val="tx1"/>
                          </a:solidFill>
                          <a:effectLst/>
                        </a:rPr>
                        <a:t>iA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extLst>
                  <a:ext uri="{0D108BD9-81ED-4DB2-BD59-A6C34878D82A}">
                    <a16:rowId xmlns:a16="http://schemas.microsoft.com/office/drawing/2014/main" val="1866202888"/>
                  </a:ext>
                </a:extLst>
              </a:tr>
              <a:tr h="538699"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Travel_Cost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-0.034</a:t>
                      </a:r>
                      <a:endParaRPr lang="tr-TR" sz="16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0.004</a:t>
                      </a:r>
                      <a:endParaRPr lang="tr-TR" sz="16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0.966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1031.378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0.135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=1.496−0.034⋅TCiA	​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extLst>
                  <a:ext uri="{0D108BD9-81ED-4DB2-BD59-A6C34878D82A}">
                    <a16:rowId xmlns:a16="http://schemas.microsoft.com/office/drawing/2014/main" val="1719611929"/>
                  </a:ext>
                </a:extLst>
              </a:tr>
              <a:tr h="538699"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Parking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-0.291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0.167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0.081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0.747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1114.300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0.005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=0.068−0.291⋅Parking</a:t>
                      </a:r>
                      <a:r>
                        <a:rPr lang="en-US" sz="1600" baseline="-25000">
                          <a:solidFill>
                            <a:schemeClr val="tx1"/>
                          </a:solidFill>
                          <a:effectLst/>
                        </a:rPr>
                        <a:t>iA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extLst>
                  <a:ext uri="{0D108BD9-81ED-4DB2-BD59-A6C34878D82A}">
                    <a16:rowId xmlns:a16="http://schemas.microsoft.com/office/drawing/2014/main" val="3365118928"/>
                  </a:ext>
                </a:extLst>
              </a:tr>
              <a:tr h="538699"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Wait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0.017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0.011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0.117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1.018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1114.880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0.004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=−0.084+0.017⋅Wait</a:t>
                      </a:r>
                      <a:r>
                        <a:rPr lang="en-US" sz="1600" baseline="-25000">
                          <a:solidFill>
                            <a:schemeClr val="tx1"/>
                          </a:solidFill>
                          <a:effectLst/>
                        </a:rPr>
                        <a:t>iA</a:t>
                      </a: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	​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extLst>
                  <a:ext uri="{0D108BD9-81ED-4DB2-BD59-A6C34878D82A}">
                    <a16:rowId xmlns:a16="http://schemas.microsoft.com/office/drawing/2014/main" val="3822441756"/>
                  </a:ext>
                </a:extLst>
              </a:tr>
              <a:tr h="538699"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</a:rPr>
                        <a:t>Transfer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0.240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0.091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0.008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1.271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1110.297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</a:rPr>
                        <a:t>0.012</a:t>
                      </a:r>
                      <a:endParaRPr lang="tr-TR" sz="16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6000"/>
                        </a:lnSpc>
                        <a:spcBef>
                          <a:spcPts val="1200"/>
                        </a:spcBef>
                        <a:spcAft>
                          <a:spcPts val="90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−0.125+0.240⋅Transfer</a:t>
                      </a:r>
                      <a:r>
                        <a:rPr lang="en-US" sz="1600" baseline="-25000" dirty="0">
                          <a:solidFill>
                            <a:schemeClr val="tx1"/>
                          </a:solidFill>
                          <a:effectLst/>
                        </a:rPr>
                        <a:t>iA</a:t>
                      </a:r>
                      <a:endParaRPr lang="tr-TR" sz="16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78" marR="89978" marT="0" marB="0"/>
                </a:tc>
                <a:extLst>
                  <a:ext uri="{0D108BD9-81ED-4DB2-BD59-A6C34878D82A}">
                    <a16:rowId xmlns:a16="http://schemas.microsoft.com/office/drawing/2014/main" val="1273553022"/>
                  </a:ext>
                </a:extLst>
              </a:tr>
            </a:tbl>
          </a:graphicData>
        </a:graphic>
      </p:graphicFrame>
      <p:sp>
        <p:nvSpPr>
          <p:cNvPr id="24" name="Ok: Sol 23">
            <a:extLst>
              <a:ext uri="{FF2B5EF4-FFF2-40B4-BE49-F238E27FC236}">
                <a16:creationId xmlns:a16="http://schemas.microsoft.com/office/drawing/2014/main" id="{11B065B9-BB75-4BCE-A326-7C9F463E90AF}"/>
              </a:ext>
            </a:extLst>
          </p:cNvPr>
          <p:cNvSpPr/>
          <p:nvPr/>
        </p:nvSpPr>
        <p:spPr>
          <a:xfrm>
            <a:off x="12043065" y="2838487"/>
            <a:ext cx="457200" cy="226464"/>
          </a:xfrm>
          <a:prstGeom prst="leftArrow">
            <a:avLst/>
          </a:prstGeom>
          <a:noFill/>
          <a:ln w="19050">
            <a:solidFill>
              <a:srgbClr val="15608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5" name="Ok: Sol 24">
            <a:extLst>
              <a:ext uri="{FF2B5EF4-FFF2-40B4-BE49-F238E27FC236}">
                <a16:creationId xmlns:a16="http://schemas.microsoft.com/office/drawing/2014/main" id="{3952471F-BBB3-4229-81CE-1772A76A3D93}"/>
              </a:ext>
            </a:extLst>
          </p:cNvPr>
          <p:cNvSpPr/>
          <p:nvPr/>
        </p:nvSpPr>
        <p:spPr>
          <a:xfrm>
            <a:off x="12043065" y="3389205"/>
            <a:ext cx="457200" cy="226464"/>
          </a:xfrm>
          <a:prstGeom prst="leftArrow">
            <a:avLst/>
          </a:prstGeom>
          <a:noFill/>
          <a:ln w="19050">
            <a:solidFill>
              <a:srgbClr val="15608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7454" y="144085"/>
            <a:ext cx="1835825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SET 2</a:t>
            </a:r>
            <a:endParaRPr lang="en-US" sz="1400" dirty="0"/>
          </a:p>
        </p:txBody>
      </p:sp>
      <p:sp>
        <p:nvSpPr>
          <p:cNvPr id="3" name="Text 1"/>
          <p:cNvSpPr/>
          <p:nvPr/>
        </p:nvSpPr>
        <p:spPr>
          <a:xfrm>
            <a:off x="587454" y="432216"/>
            <a:ext cx="6540937" cy="458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Multi-Attribute Specification Testing</a:t>
            </a:r>
            <a:endParaRPr lang="en-US" sz="2850" dirty="0"/>
          </a:p>
        </p:txBody>
      </p:sp>
      <p:pic>
        <p:nvPicPr>
          <p:cNvPr id="23" name="Resim 22">
            <a:extLst>
              <a:ext uri="{FF2B5EF4-FFF2-40B4-BE49-F238E27FC236}">
                <a16:creationId xmlns:a16="http://schemas.microsoft.com/office/drawing/2014/main" id="{CA404C46-832B-432E-B19F-F7428E7CA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189" y="2067791"/>
            <a:ext cx="3818016" cy="4862946"/>
          </a:xfrm>
          <a:prstGeom prst="rect">
            <a:avLst/>
          </a:prstGeom>
        </p:spPr>
      </p:pic>
      <p:sp>
        <p:nvSpPr>
          <p:cNvPr id="24" name="Metin kutusu 23">
            <a:extLst>
              <a:ext uri="{FF2B5EF4-FFF2-40B4-BE49-F238E27FC236}">
                <a16:creationId xmlns:a16="http://schemas.microsoft.com/office/drawing/2014/main" id="{DE2A672C-1C1C-4F08-8DFE-7206AE0B6EAE}"/>
              </a:ext>
            </a:extLst>
          </p:cNvPr>
          <p:cNvSpPr txBox="1"/>
          <p:nvPr/>
        </p:nvSpPr>
        <p:spPr>
          <a:xfrm>
            <a:off x="12884726" y="7759929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graphicFrame>
        <p:nvGraphicFramePr>
          <p:cNvPr id="30" name="Tablo 29">
            <a:extLst>
              <a:ext uri="{FF2B5EF4-FFF2-40B4-BE49-F238E27FC236}">
                <a16:creationId xmlns:a16="http://schemas.microsoft.com/office/drawing/2014/main" id="{1D1BC217-5ECF-43F4-88C3-0B0204616C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0472527"/>
              </p:ext>
            </p:extLst>
          </p:nvPr>
        </p:nvGraphicFramePr>
        <p:xfrm>
          <a:off x="5211522" y="995736"/>
          <a:ext cx="6686064" cy="1054048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835758">
                  <a:extLst>
                    <a:ext uri="{9D8B030D-6E8A-4147-A177-3AD203B41FA5}">
                      <a16:colId xmlns:a16="http://schemas.microsoft.com/office/drawing/2014/main" val="445113923"/>
                    </a:ext>
                  </a:extLst>
                </a:gridCol>
                <a:gridCol w="835758">
                  <a:extLst>
                    <a:ext uri="{9D8B030D-6E8A-4147-A177-3AD203B41FA5}">
                      <a16:colId xmlns:a16="http://schemas.microsoft.com/office/drawing/2014/main" val="944239565"/>
                    </a:ext>
                  </a:extLst>
                </a:gridCol>
                <a:gridCol w="835758">
                  <a:extLst>
                    <a:ext uri="{9D8B030D-6E8A-4147-A177-3AD203B41FA5}">
                      <a16:colId xmlns:a16="http://schemas.microsoft.com/office/drawing/2014/main" val="1079447656"/>
                    </a:ext>
                  </a:extLst>
                </a:gridCol>
                <a:gridCol w="835758">
                  <a:extLst>
                    <a:ext uri="{9D8B030D-6E8A-4147-A177-3AD203B41FA5}">
                      <a16:colId xmlns:a16="http://schemas.microsoft.com/office/drawing/2014/main" val="614536424"/>
                    </a:ext>
                  </a:extLst>
                </a:gridCol>
                <a:gridCol w="835758">
                  <a:extLst>
                    <a:ext uri="{9D8B030D-6E8A-4147-A177-3AD203B41FA5}">
                      <a16:colId xmlns:a16="http://schemas.microsoft.com/office/drawing/2014/main" val="112423929"/>
                    </a:ext>
                  </a:extLst>
                </a:gridCol>
                <a:gridCol w="835758">
                  <a:extLst>
                    <a:ext uri="{9D8B030D-6E8A-4147-A177-3AD203B41FA5}">
                      <a16:colId xmlns:a16="http://schemas.microsoft.com/office/drawing/2014/main" val="1971563950"/>
                    </a:ext>
                  </a:extLst>
                </a:gridCol>
                <a:gridCol w="835758">
                  <a:extLst>
                    <a:ext uri="{9D8B030D-6E8A-4147-A177-3AD203B41FA5}">
                      <a16:colId xmlns:a16="http://schemas.microsoft.com/office/drawing/2014/main" val="4016765873"/>
                    </a:ext>
                  </a:extLst>
                </a:gridCol>
                <a:gridCol w="835758">
                  <a:extLst>
                    <a:ext uri="{9D8B030D-6E8A-4147-A177-3AD203B41FA5}">
                      <a16:colId xmlns:a16="http://schemas.microsoft.com/office/drawing/2014/main" val="1870095315"/>
                    </a:ext>
                  </a:extLst>
                </a:gridCol>
              </a:tblGrid>
              <a:tr h="384504"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 dirty="0" err="1">
                          <a:solidFill>
                            <a:schemeClr val="tx1"/>
                          </a:solidFill>
                          <a:effectLst/>
                        </a:rPr>
                        <a:t>Expected</a:t>
                      </a:r>
                      <a:r>
                        <a:rPr lang="tr-TR" sz="10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tr-TR" sz="1000" b="1" dirty="0" err="1">
                          <a:solidFill>
                            <a:schemeClr val="tx1"/>
                          </a:solidFill>
                          <a:effectLst/>
                        </a:rPr>
                        <a:t>Sign</a:t>
                      </a:r>
                      <a:endParaRPr lang="tr-TR" sz="10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Coefficient (B)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Std. Error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p-value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Exp(B)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−2 Log Likelihood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Pseudo R² (Nagelkerke)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extLst>
                  <a:ext uri="{0D108BD9-81ED-4DB2-BD59-A6C34878D82A}">
                    <a16:rowId xmlns:a16="http://schemas.microsoft.com/office/drawing/2014/main" val="3545392586"/>
                  </a:ext>
                </a:extLst>
              </a:tr>
              <a:tr h="153265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Travel Time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dirty="0">
                          <a:solidFill>
                            <a:schemeClr val="tx1"/>
                          </a:solidFill>
                          <a:effectLst/>
                        </a:rPr>
                        <a:t>−0.086</a:t>
                      </a:r>
                      <a:endParaRPr lang="tr-TR" sz="10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0.007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0.918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extLst>
                  <a:ext uri="{0D108BD9-81ED-4DB2-BD59-A6C34878D82A}">
                    <a16:rowId xmlns:a16="http://schemas.microsoft.com/office/drawing/2014/main" val="68960478"/>
                  </a:ext>
                </a:extLst>
              </a:tr>
              <a:tr h="153265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Travel Cost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−0.047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0.005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0.954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extLst>
                  <a:ext uri="{0D108BD9-81ED-4DB2-BD59-A6C34878D82A}">
                    <a16:rowId xmlns:a16="http://schemas.microsoft.com/office/drawing/2014/main" val="707436448"/>
                  </a:ext>
                </a:extLst>
              </a:tr>
              <a:tr h="153265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Constant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—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4.829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0.369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>
                          <a:solidFill>
                            <a:schemeClr val="tx1"/>
                          </a:solidFill>
                          <a:effectLst/>
                        </a:rPr>
                        <a:t>125.14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extLst>
                  <a:ext uri="{0D108BD9-81ED-4DB2-BD59-A6C34878D82A}">
                    <a16:rowId xmlns:a16="http://schemas.microsoft.com/office/drawing/2014/main" val="4027582581"/>
                  </a:ext>
                </a:extLst>
              </a:tr>
              <a:tr h="153265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Model fit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 dirty="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>
                          <a:solidFill>
                            <a:schemeClr val="tx1"/>
                          </a:solidFill>
                          <a:effectLst/>
                        </a:rPr>
                        <a:t>805.87</a:t>
                      </a:r>
                      <a:endParaRPr lang="tr-TR" sz="10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000" b="1" dirty="0">
                          <a:solidFill>
                            <a:schemeClr val="tx1"/>
                          </a:solidFill>
                          <a:effectLst/>
                        </a:rPr>
                        <a:t>0.427</a:t>
                      </a:r>
                      <a:endParaRPr lang="tr-TR" sz="10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5529" marR="55529" marT="0" marB="0"/>
                </a:tc>
                <a:extLst>
                  <a:ext uri="{0D108BD9-81ED-4DB2-BD59-A6C34878D82A}">
                    <a16:rowId xmlns:a16="http://schemas.microsoft.com/office/drawing/2014/main" val="2901988506"/>
                  </a:ext>
                </a:extLst>
              </a:tr>
            </a:tbl>
          </a:graphicData>
        </a:graphic>
      </p:graphicFrame>
      <p:graphicFrame>
        <p:nvGraphicFramePr>
          <p:cNvPr id="31" name="Tablo 30">
            <a:extLst>
              <a:ext uri="{FF2B5EF4-FFF2-40B4-BE49-F238E27FC236}">
                <a16:creationId xmlns:a16="http://schemas.microsoft.com/office/drawing/2014/main" id="{9EE125FD-DA43-4682-99E5-AA0DFB32BD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690689"/>
              </p:ext>
            </p:extLst>
          </p:nvPr>
        </p:nvGraphicFramePr>
        <p:xfrm>
          <a:off x="5216233" y="2086892"/>
          <a:ext cx="8042567" cy="1371968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005321">
                  <a:extLst>
                    <a:ext uri="{9D8B030D-6E8A-4147-A177-3AD203B41FA5}">
                      <a16:colId xmlns:a16="http://schemas.microsoft.com/office/drawing/2014/main" val="3220895308"/>
                    </a:ext>
                  </a:extLst>
                </a:gridCol>
                <a:gridCol w="1005321">
                  <a:extLst>
                    <a:ext uri="{9D8B030D-6E8A-4147-A177-3AD203B41FA5}">
                      <a16:colId xmlns:a16="http://schemas.microsoft.com/office/drawing/2014/main" val="366477039"/>
                    </a:ext>
                  </a:extLst>
                </a:gridCol>
                <a:gridCol w="1005321">
                  <a:extLst>
                    <a:ext uri="{9D8B030D-6E8A-4147-A177-3AD203B41FA5}">
                      <a16:colId xmlns:a16="http://schemas.microsoft.com/office/drawing/2014/main" val="272824640"/>
                    </a:ext>
                  </a:extLst>
                </a:gridCol>
                <a:gridCol w="1005321">
                  <a:extLst>
                    <a:ext uri="{9D8B030D-6E8A-4147-A177-3AD203B41FA5}">
                      <a16:colId xmlns:a16="http://schemas.microsoft.com/office/drawing/2014/main" val="293009196"/>
                    </a:ext>
                  </a:extLst>
                </a:gridCol>
                <a:gridCol w="1005321">
                  <a:extLst>
                    <a:ext uri="{9D8B030D-6E8A-4147-A177-3AD203B41FA5}">
                      <a16:colId xmlns:a16="http://schemas.microsoft.com/office/drawing/2014/main" val="349559713"/>
                    </a:ext>
                  </a:extLst>
                </a:gridCol>
                <a:gridCol w="692266">
                  <a:extLst>
                    <a:ext uri="{9D8B030D-6E8A-4147-A177-3AD203B41FA5}">
                      <a16:colId xmlns:a16="http://schemas.microsoft.com/office/drawing/2014/main" val="2647175773"/>
                    </a:ext>
                  </a:extLst>
                </a:gridCol>
                <a:gridCol w="1054672">
                  <a:extLst>
                    <a:ext uri="{9D8B030D-6E8A-4147-A177-3AD203B41FA5}">
                      <a16:colId xmlns:a16="http://schemas.microsoft.com/office/drawing/2014/main" val="1911935911"/>
                    </a:ext>
                  </a:extLst>
                </a:gridCol>
                <a:gridCol w="1269024">
                  <a:extLst>
                    <a:ext uri="{9D8B030D-6E8A-4147-A177-3AD203B41FA5}">
                      <a16:colId xmlns:a16="http://schemas.microsoft.com/office/drawing/2014/main" val="1922812315"/>
                    </a:ext>
                  </a:extLst>
                </a:gridCol>
              </a:tblGrid>
              <a:tr h="356954"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Expected</a:t>
                      </a: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Sign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Coefficient</a:t>
                      </a: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 (B)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Std. Error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p-value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Exp(B)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−2 Log Likelihood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Pseudo R² (Nagelkerke)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71393372"/>
                  </a:ext>
                </a:extLst>
              </a:tr>
              <a:tr h="256781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Travel Time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dirty="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−0.087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0.007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0.917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4986881"/>
                  </a:ext>
                </a:extLst>
              </a:tr>
              <a:tr h="15464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Travel Cost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−0.047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0.005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0.954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219722"/>
                  </a:ext>
                </a:extLst>
              </a:tr>
              <a:tr h="15464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Transfers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0.281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0.111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0.011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1.324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266663"/>
                  </a:ext>
                </a:extLst>
              </a:tr>
              <a:tr h="15464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Constant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—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4.706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0.372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110.64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103734"/>
                  </a:ext>
                </a:extLst>
              </a:tr>
              <a:tr h="15464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Model fit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799.40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0.435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2530539"/>
                  </a:ext>
                </a:extLst>
              </a:tr>
            </a:tbl>
          </a:graphicData>
        </a:graphic>
      </p:graphicFrame>
      <p:graphicFrame>
        <p:nvGraphicFramePr>
          <p:cNvPr id="32" name="Tablo 31">
            <a:extLst>
              <a:ext uri="{FF2B5EF4-FFF2-40B4-BE49-F238E27FC236}">
                <a16:creationId xmlns:a16="http://schemas.microsoft.com/office/drawing/2014/main" id="{BBF0432D-0D5F-421D-9E41-09F6E8689B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8910520"/>
              </p:ext>
            </p:extLst>
          </p:nvPr>
        </p:nvGraphicFramePr>
        <p:xfrm>
          <a:off x="5216235" y="3494063"/>
          <a:ext cx="8125688" cy="1493774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015711">
                  <a:extLst>
                    <a:ext uri="{9D8B030D-6E8A-4147-A177-3AD203B41FA5}">
                      <a16:colId xmlns:a16="http://schemas.microsoft.com/office/drawing/2014/main" val="1234639101"/>
                    </a:ext>
                  </a:extLst>
                </a:gridCol>
                <a:gridCol w="1015711">
                  <a:extLst>
                    <a:ext uri="{9D8B030D-6E8A-4147-A177-3AD203B41FA5}">
                      <a16:colId xmlns:a16="http://schemas.microsoft.com/office/drawing/2014/main" val="4110474294"/>
                    </a:ext>
                  </a:extLst>
                </a:gridCol>
                <a:gridCol w="1015711">
                  <a:extLst>
                    <a:ext uri="{9D8B030D-6E8A-4147-A177-3AD203B41FA5}">
                      <a16:colId xmlns:a16="http://schemas.microsoft.com/office/drawing/2014/main" val="3194473848"/>
                    </a:ext>
                  </a:extLst>
                </a:gridCol>
                <a:gridCol w="1015711">
                  <a:extLst>
                    <a:ext uri="{9D8B030D-6E8A-4147-A177-3AD203B41FA5}">
                      <a16:colId xmlns:a16="http://schemas.microsoft.com/office/drawing/2014/main" val="1681095443"/>
                    </a:ext>
                  </a:extLst>
                </a:gridCol>
                <a:gridCol w="1015711">
                  <a:extLst>
                    <a:ext uri="{9D8B030D-6E8A-4147-A177-3AD203B41FA5}">
                      <a16:colId xmlns:a16="http://schemas.microsoft.com/office/drawing/2014/main" val="2274282264"/>
                    </a:ext>
                  </a:extLst>
                </a:gridCol>
                <a:gridCol w="1015711">
                  <a:extLst>
                    <a:ext uri="{9D8B030D-6E8A-4147-A177-3AD203B41FA5}">
                      <a16:colId xmlns:a16="http://schemas.microsoft.com/office/drawing/2014/main" val="2339578578"/>
                    </a:ext>
                  </a:extLst>
                </a:gridCol>
                <a:gridCol w="1015711">
                  <a:extLst>
                    <a:ext uri="{9D8B030D-6E8A-4147-A177-3AD203B41FA5}">
                      <a16:colId xmlns:a16="http://schemas.microsoft.com/office/drawing/2014/main" val="2113630401"/>
                    </a:ext>
                  </a:extLst>
                </a:gridCol>
                <a:gridCol w="1015711">
                  <a:extLst>
                    <a:ext uri="{9D8B030D-6E8A-4147-A177-3AD203B41FA5}">
                      <a16:colId xmlns:a16="http://schemas.microsoft.com/office/drawing/2014/main" val="1708818723"/>
                    </a:ext>
                  </a:extLst>
                </a:gridCol>
              </a:tblGrid>
              <a:tr h="340551"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Expected</a:t>
                      </a: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Sign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Coefficient</a:t>
                      </a: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 (B)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Std. Error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p-value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Exp(B)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−2 Log Likelihood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Pseudo R² (Nagelkerke)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1372884"/>
                  </a:ext>
                </a:extLst>
              </a:tr>
              <a:tr h="349254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ln</a:t>
                      </a: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(</a:t>
                      </a: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Perceived</a:t>
                      </a: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 Time)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−1.772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0.183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0.170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1404872"/>
                  </a:ext>
                </a:extLst>
              </a:tr>
              <a:tr h="168795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Travel Cost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dirty="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−0.042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0.004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0.959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73497323"/>
                  </a:ext>
                </a:extLst>
              </a:tr>
              <a:tr h="168795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Transfers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1.203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0.141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3.331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8431351"/>
                  </a:ext>
                </a:extLst>
              </a:tr>
              <a:tr h="168795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Constant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—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7.956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0.736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2853.65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05575501"/>
                  </a:ext>
                </a:extLst>
              </a:tr>
              <a:tr h="168795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Model fit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895.71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0.321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16465780"/>
                  </a:ext>
                </a:extLst>
              </a:tr>
            </a:tbl>
          </a:graphicData>
        </a:graphic>
      </p:graphicFrame>
      <p:graphicFrame>
        <p:nvGraphicFramePr>
          <p:cNvPr id="34" name="Tablo 33">
            <a:extLst>
              <a:ext uri="{FF2B5EF4-FFF2-40B4-BE49-F238E27FC236}">
                <a16:creationId xmlns:a16="http://schemas.microsoft.com/office/drawing/2014/main" id="{5DC8275F-CC25-4CC0-95F0-6DB9A25CC9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7750811"/>
              </p:ext>
            </p:extLst>
          </p:nvPr>
        </p:nvGraphicFramePr>
        <p:xfrm>
          <a:off x="5216235" y="6545073"/>
          <a:ext cx="9191554" cy="1652413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309708">
                  <a:extLst>
                    <a:ext uri="{9D8B030D-6E8A-4147-A177-3AD203B41FA5}">
                      <a16:colId xmlns:a16="http://schemas.microsoft.com/office/drawing/2014/main" val="1436634803"/>
                    </a:ext>
                  </a:extLst>
                </a:gridCol>
                <a:gridCol w="1055118">
                  <a:extLst>
                    <a:ext uri="{9D8B030D-6E8A-4147-A177-3AD203B41FA5}">
                      <a16:colId xmlns:a16="http://schemas.microsoft.com/office/drawing/2014/main" val="1379378653"/>
                    </a:ext>
                  </a:extLst>
                </a:gridCol>
                <a:gridCol w="1137788">
                  <a:extLst>
                    <a:ext uri="{9D8B030D-6E8A-4147-A177-3AD203B41FA5}">
                      <a16:colId xmlns:a16="http://schemas.microsoft.com/office/drawing/2014/main" val="3842122132"/>
                    </a:ext>
                  </a:extLst>
                </a:gridCol>
                <a:gridCol w="1137788">
                  <a:extLst>
                    <a:ext uri="{9D8B030D-6E8A-4147-A177-3AD203B41FA5}">
                      <a16:colId xmlns:a16="http://schemas.microsoft.com/office/drawing/2014/main" val="2589968207"/>
                    </a:ext>
                  </a:extLst>
                </a:gridCol>
                <a:gridCol w="1137788">
                  <a:extLst>
                    <a:ext uri="{9D8B030D-6E8A-4147-A177-3AD203B41FA5}">
                      <a16:colId xmlns:a16="http://schemas.microsoft.com/office/drawing/2014/main" val="800883313"/>
                    </a:ext>
                  </a:extLst>
                </a:gridCol>
                <a:gridCol w="1137788">
                  <a:extLst>
                    <a:ext uri="{9D8B030D-6E8A-4147-A177-3AD203B41FA5}">
                      <a16:colId xmlns:a16="http://schemas.microsoft.com/office/drawing/2014/main" val="1245800357"/>
                    </a:ext>
                  </a:extLst>
                </a:gridCol>
                <a:gridCol w="1137788">
                  <a:extLst>
                    <a:ext uri="{9D8B030D-6E8A-4147-A177-3AD203B41FA5}">
                      <a16:colId xmlns:a16="http://schemas.microsoft.com/office/drawing/2014/main" val="2986463683"/>
                    </a:ext>
                  </a:extLst>
                </a:gridCol>
                <a:gridCol w="1137788">
                  <a:extLst>
                    <a:ext uri="{9D8B030D-6E8A-4147-A177-3AD203B41FA5}">
                      <a16:colId xmlns:a16="http://schemas.microsoft.com/office/drawing/2014/main" val="1452571070"/>
                    </a:ext>
                  </a:extLst>
                </a:gridCol>
              </a:tblGrid>
              <a:tr h="461699"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Expected</a:t>
                      </a: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Sign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Coefficient (B)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Std. Error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p-value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Exp</a:t>
                      </a: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(B)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−2 Log Likelihood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Pseudo R² (Nagelkerke)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3025946"/>
                  </a:ext>
                </a:extLst>
              </a:tr>
              <a:tr h="22705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Travel Time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−0.086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0.007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0.917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0918909"/>
                  </a:ext>
                </a:extLst>
              </a:tr>
              <a:tr h="18098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Travel Cost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−0.047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0.005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0.954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6940534"/>
                  </a:ext>
                </a:extLst>
              </a:tr>
              <a:tr h="22705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Driveability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−0.142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0.197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0.471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0.867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2337439"/>
                  </a:ext>
                </a:extLst>
              </a:tr>
              <a:tr h="18098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Income_cat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0.133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0.994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0.999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19833892"/>
                  </a:ext>
                </a:extLst>
              </a:tr>
              <a:tr h="18098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Constant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4.879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0.462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131.56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7272391"/>
                  </a:ext>
                </a:extLst>
              </a:tr>
              <a:tr h="180986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Model fit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805.35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0.428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3370226"/>
                  </a:ext>
                </a:extLst>
              </a:tr>
            </a:tbl>
          </a:graphicData>
        </a:graphic>
      </p:graphicFrame>
      <p:graphicFrame>
        <p:nvGraphicFramePr>
          <p:cNvPr id="33" name="Tablo 32">
            <a:extLst>
              <a:ext uri="{FF2B5EF4-FFF2-40B4-BE49-F238E27FC236}">
                <a16:creationId xmlns:a16="http://schemas.microsoft.com/office/drawing/2014/main" id="{ED08A64E-D651-4473-8CD8-B2E48C0F7A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389200"/>
              </p:ext>
            </p:extLst>
          </p:nvPr>
        </p:nvGraphicFramePr>
        <p:xfrm>
          <a:off x="5211522" y="5026561"/>
          <a:ext cx="8130400" cy="1493774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016300">
                  <a:extLst>
                    <a:ext uri="{9D8B030D-6E8A-4147-A177-3AD203B41FA5}">
                      <a16:colId xmlns:a16="http://schemas.microsoft.com/office/drawing/2014/main" val="3916153726"/>
                    </a:ext>
                  </a:extLst>
                </a:gridCol>
                <a:gridCol w="1016300">
                  <a:extLst>
                    <a:ext uri="{9D8B030D-6E8A-4147-A177-3AD203B41FA5}">
                      <a16:colId xmlns:a16="http://schemas.microsoft.com/office/drawing/2014/main" val="910828719"/>
                    </a:ext>
                  </a:extLst>
                </a:gridCol>
                <a:gridCol w="1016300">
                  <a:extLst>
                    <a:ext uri="{9D8B030D-6E8A-4147-A177-3AD203B41FA5}">
                      <a16:colId xmlns:a16="http://schemas.microsoft.com/office/drawing/2014/main" val="2542831410"/>
                    </a:ext>
                  </a:extLst>
                </a:gridCol>
                <a:gridCol w="1016300">
                  <a:extLst>
                    <a:ext uri="{9D8B030D-6E8A-4147-A177-3AD203B41FA5}">
                      <a16:colId xmlns:a16="http://schemas.microsoft.com/office/drawing/2014/main" val="2279443793"/>
                    </a:ext>
                  </a:extLst>
                </a:gridCol>
                <a:gridCol w="1016300">
                  <a:extLst>
                    <a:ext uri="{9D8B030D-6E8A-4147-A177-3AD203B41FA5}">
                      <a16:colId xmlns:a16="http://schemas.microsoft.com/office/drawing/2014/main" val="2429841279"/>
                    </a:ext>
                  </a:extLst>
                </a:gridCol>
                <a:gridCol w="1016300">
                  <a:extLst>
                    <a:ext uri="{9D8B030D-6E8A-4147-A177-3AD203B41FA5}">
                      <a16:colId xmlns:a16="http://schemas.microsoft.com/office/drawing/2014/main" val="3660973772"/>
                    </a:ext>
                  </a:extLst>
                </a:gridCol>
                <a:gridCol w="1016300">
                  <a:extLst>
                    <a:ext uri="{9D8B030D-6E8A-4147-A177-3AD203B41FA5}">
                      <a16:colId xmlns:a16="http://schemas.microsoft.com/office/drawing/2014/main" val="4461992"/>
                    </a:ext>
                  </a:extLst>
                </a:gridCol>
                <a:gridCol w="1016300">
                  <a:extLst>
                    <a:ext uri="{9D8B030D-6E8A-4147-A177-3AD203B41FA5}">
                      <a16:colId xmlns:a16="http://schemas.microsoft.com/office/drawing/2014/main" val="223910068"/>
                    </a:ext>
                  </a:extLst>
                </a:gridCol>
              </a:tblGrid>
              <a:tr h="307031"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 err="1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Expected Sign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Coefficient (B)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Std. Error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p-value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Exp(B)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−2 Log Likelihood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Pseudo R² (Nagelkerke)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9301895"/>
                  </a:ext>
                </a:extLst>
              </a:tr>
              <a:tr h="14838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ln(Travel Time)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dirty="0">
                          <a:solidFill>
                            <a:schemeClr val="tx1"/>
                          </a:solidFill>
                          <a:effectLst/>
                        </a:rPr>
                        <a:t>−2.245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0.194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0.106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94907788"/>
                  </a:ext>
                </a:extLst>
              </a:tr>
              <a:tr h="14838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ln(Time) × Work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−0.014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0.022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0.534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0.986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1301421"/>
                  </a:ext>
                </a:extLst>
              </a:tr>
              <a:tr h="14838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Travel Cost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dirty="0">
                          <a:solidFill>
                            <a:schemeClr val="tx1"/>
                          </a:solidFill>
                          <a:effectLst/>
                        </a:rPr>
                        <a:t>−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−0.045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0.005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0.956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4530394"/>
                  </a:ext>
                </a:extLst>
              </a:tr>
              <a:tr h="14838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Constant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—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9.601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0.755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&lt;0.001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>
                          <a:solidFill>
                            <a:schemeClr val="tx1"/>
                          </a:solidFill>
                          <a:effectLst/>
                        </a:rPr>
                        <a:t>14782.77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75901424"/>
                  </a:ext>
                </a:extLst>
              </a:tr>
              <a:tr h="14838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Model fit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>
                          <a:solidFill>
                            <a:schemeClr val="tx1"/>
                          </a:solidFill>
                          <a:effectLst/>
                        </a:rPr>
                        <a:t>812.70</a:t>
                      </a:r>
                      <a:endParaRPr lang="tr-TR" sz="110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</a:pPr>
                      <a:r>
                        <a:rPr lang="tr-TR" sz="1100" b="1" dirty="0">
                          <a:solidFill>
                            <a:schemeClr val="tx1"/>
                          </a:solidFill>
                          <a:effectLst/>
                        </a:rPr>
                        <a:t>0.420</a:t>
                      </a:r>
                      <a:endParaRPr lang="tr-TR" sz="1100" dirty="0">
                        <a:solidFill>
                          <a:schemeClr val="tx1"/>
                        </a:solidFill>
                        <a:effectLst/>
                        <a:latin typeface="Aptos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157522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265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RESULTS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1612106"/>
            <a:ext cx="716399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Final Model Specification</a:t>
            </a:r>
            <a:endParaRPr lang="en-US" sz="3900" dirty="0"/>
          </a:p>
        </p:txBody>
      </p:sp>
      <p:sp>
        <p:nvSpPr>
          <p:cNvPr id="4" name="Text 2"/>
          <p:cNvSpPr/>
          <p:nvPr/>
        </p:nvSpPr>
        <p:spPr>
          <a:xfrm>
            <a:off x="793790" y="252984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final model prioritizes simplicity and statistical strength, focusing on core travel attributes that drive 43.5% of the observed variation.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070622"/>
            <a:ext cx="13042821" cy="2869763"/>
          </a:xfrm>
          <a:prstGeom prst="roundRect">
            <a:avLst>
              <a:gd name="adj" fmla="val 290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1410" y="3078242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000125" y="3204924"/>
            <a:ext cx="35077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Variable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4912162" y="3204924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Coefficient (B)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17606" y="3204924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Std. Error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0123051" y="3204924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p-value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12077105" y="3204924"/>
            <a:ext cx="155352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Exp(B)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801410" y="3649147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00125" y="3775829"/>
            <a:ext cx="35077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Travel Time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4912162" y="3775829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-0.087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17606" y="3775829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0.007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10123051" y="3775829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&lt;0.001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12077105" y="3775829"/>
            <a:ext cx="155352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0.917</a:t>
            </a:r>
            <a:endParaRPr lang="en-US" sz="1550" dirty="0"/>
          </a:p>
        </p:txBody>
      </p:sp>
      <p:sp>
        <p:nvSpPr>
          <p:cNvPr id="18" name="Shape 16"/>
          <p:cNvSpPr/>
          <p:nvPr/>
        </p:nvSpPr>
        <p:spPr>
          <a:xfrm>
            <a:off x="801410" y="4220051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1000125" y="4346734"/>
            <a:ext cx="35077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Travel Cost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4912162" y="4346734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-0.047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517606" y="4346734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0.005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10123051" y="4346734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&lt;0.001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12077105" y="4346734"/>
            <a:ext cx="155352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0.954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801410" y="4790956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00125" y="4917638"/>
            <a:ext cx="35077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Transfers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4912162" y="4917638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0.281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7517606" y="4917638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0.111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10123051" y="4917638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0.011</a:t>
            </a:r>
            <a:endParaRPr lang="en-US" sz="1550" dirty="0"/>
          </a:p>
        </p:txBody>
      </p:sp>
      <p:sp>
        <p:nvSpPr>
          <p:cNvPr id="29" name="Text 27"/>
          <p:cNvSpPr/>
          <p:nvPr/>
        </p:nvSpPr>
        <p:spPr>
          <a:xfrm>
            <a:off x="12077105" y="4917638"/>
            <a:ext cx="155352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1.324</a:t>
            </a:r>
            <a:endParaRPr lang="en-US" sz="1550" dirty="0"/>
          </a:p>
        </p:txBody>
      </p:sp>
      <p:sp>
        <p:nvSpPr>
          <p:cNvPr id="30" name="Shape 28"/>
          <p:cNvSpPr/>
          <p:nvPr/>
        </p:nvSpPr>
        <p:spPr>
          <a:xfrm>
            <a:off x="801410" y="5361861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1000125" y="5488543"/>
            <a:ext cx="35077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Constant</a:t>
            </a:r>
            <a:endParaRPr lang="en-US" sz="1550" dirty="0"/>
          </a:p>
        </p:txBody>
      </p:sp>
      <p:sp>
        <p:nvSpPr>
          <p:cNvPr id="32" name="Text 30"/>
          <p:cNvSpPr/>
          <p:nvPr/>
        </p:nvSpPr>
        <p:spPr>
          <a:xfrm>
            <a:off x="4912162" y="5488543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4.706</a:t>
            </a:r>
            <a:endParaRPr lang="en-US" sz="1550" dirty="0"/>
          </a:p>
        </p:txBody>
      </p:sp>
      <p:sp>
        <p:nvSpPr>
          <p:cNvPr id="33" name="Text 31"/>
          <p:cNvSpPr/>
          <p:nvPr/>
        </p:nvSpPr>
        <p:spPr>
          <a:xfrm>
            <a:off x="7517606" y="5488543"/>
            <a:ext cx="22011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0.372</a:t>
            </a:r>
            <a:endParaRPr lang="en-US" sz="1550" dirty="0"/>
          </a:p>
        </p:txBody>
      </p:sp>
      <p:sp>
        <p:nvSpPr>
          <p:cNvPr id="34" name="Text 32"/>
          <p:cNvSpPr/>
          <p:nvPr/>
        </p:nvSpPr>
        <p:spPr>
          <a:xfrm>
            <a:off x="10123051" y="5488543"/>
            <a:ext cx="154971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&lt;0.001</a:t>
            </a:r>
            <a:endParaRPr lang="en-US" sz="1550" dirty="0"/>
          </a:p>
        </p:txBody>
      </p:sp>
      <p:sp>
        <p:nvSpPr>
          <p:cNvPr id="35" name="Text 33"/>
          <p:cNvSpPr/>
          <p:nvPr/>
        </p:nvSpPr>
        <p:spPr>
          <a:xfrm>
            <a:off x="12077105" y="5488543"/>
            <a:ext cx="155352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110.64</a:t>
            </a:r>
            <a:endParaRPr lang="en-US" sz="1550" dirty="0"/>
          </a:p>
        </p:txBody>
      </p:sp>
      <p:sp>
        <p:nvSpPr>
          <p:cNvPr id="36" name="Shape 34"/>
          <p:cNvSpPr/>
          <p:nvPr/>
        </p:nvSpPr>
        <p:spPr>
          <a:xfrm>
            <a:off x="793790" y="6163628"/>
            <a:ext cx="13042821" cy="843201"/>
          </a:xfrm>
          <a:prstGeom prst="roundRect">
            <a:avLst>
              <a:gd name="adj" fmla="val 9886"/>
            </a:avLst>
          </a:prstGeom>
          <a:solidFill>
            <a:srgbClr val="C7C9EA"/>
          </a:solidFill>
          <a:ln/>
        </p:spPr>
      </p:sp>
      <p:pic>
        <p:nvPicPr>
          <p:cNvPr id="3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6466522"/>
            <a:ext cx="248007" cy="198358"/>
          </a:xfrm>
          <a:prstGeom prst="rect">
            <a:avLst/>
          </a:prstGeom>
        </p:spPr>
      </p:pic>
      <p:sp>
        <p:nvSpPr>
          <p:cNvPr id="38" name="Text 35"/>
          <p:cNvSpPr/>
          <p:nvPr/>
        </p:nvSpPr>
        <p:spPr>
          <a:xfrm>
            <a:off x="1438513" y="6411516"/>
            <a:ext cx="1219973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Fit:</a:t>
            </a:r>
            <a:r>
              <a:rPr lang="en-US" sz="15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-2 Log Likelihood = 799.40 | Nagelkerke R² = 0.435</a:t>
            </a:r>
            <a:endParaRPr lang="en-US" sz="1550" dirty="0"/>
          </a:p>
        </p:txBody>
      </p:sp>
      <p:sp>
        <p:nvSpPr>
          <p:cNvPr id="39" name="Metin kutusu 38">
            <a:extLst>
              <a:ext uri="{FF2B5EF4-FFF2-40B4-BE49-F238E27FC236}">
                <a16:creationId xmlns:a16="http://schemas.microsoft.com/office/drawing/2014/main" id="{57656F17-62A0-47EF-9498-E43972E93231}"/>
              </a:ext>
            </a:extLst>
          </p:cNvPr>
          <p:cNvSpPr txBox="1"/>
          <p:nvPr/>
        </p:nvSpPr>
        <p:spPr>
          <a:xfrm>
            <a:off x="12874336" y="7720445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pic>
        <p:nvPicPr>
          <p:cNvPr id="41" name="Resim 40">
            <a:extLst>
              <a:ext uri="{FF2B5EF4-FFF2-40B4-BE49-F238E27FC236}">
                <a16:creationId xmlns:a16="http://schemas.microsoft.com/office/drawing/2014/main" id="{17A6419A-5148-418A-8D9E-4FE973B2DB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858" y="7040999"/>
            <a:ext cx="12677775" cy="10096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93761" y="639485"/>
            <a:ext cx="2314218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PREDICTIONS</a:t>
            </a:r>
            <a:endParaRPr lang="en-US" sz="1800" dirty="0"/>
          </a:p>
        </p:txBody>
      </p:sp>
      <p:sp>
        <p:nvSpPr>
          <p:cNvPr id="4" name="Text 1"/>
          <p:cNvSpPr/>
          <p:nvPr/>
        </p:nvSpPr>
        <p:spPr>
          <a:xfrm>
            <a:off x="293761" y="1002863"/>
            <a:ext cx="7535466" cy="578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Hypothetical Choice Probabilities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293761" y="1859161"/>
            <a:ext cx="7662863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Applying the final utility function to hypothetical scenarios demonstrates intuitive behavioral responses.</a:t>
            </a:r>
            <a:endParaRPr lang="en-US" sz="1450" dirty="0"/>
          </a:p>
        </p:txBody>
      </p:sp>
      <p:sp>
        <p:nvSpPr>
          <p:cNvPr id="6" name="Shape 3"/>
          <p:cNvSpPr/>
          <p:nvPr/>
        </p:nvSpPr>
        <p:spPr>
          <a:xfrm>
            <a:off x="293761" y="2659856"/>
            <a:ext cx="6086257" cy="1519952"/>
          </a:xfrm>
          <a:prstGeom prst="roundRect">
            <a:avLst>
              <a:gd name="adj" fmla="val 511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316621" y="2682716"/>
            <a:ext cx="740569" cy="1474232"/>
          </a:xfrm>
          <a:prstGeom prst="roundRect">
            <a:avLst>
              <a:gd name="adj" fmla="val 6796"/>
            </a:avLst>
          </a:prstGeom>
          <a:solidFill>
            <a:srgbClr val="DADBF1"/>
          </a:solidFill>
          <a:ln/>
        </p:spPr>
      </p:sp>
      <p:sp>
        <p:nvSpPr>
          <p:cNvPr id="8" name="Text 5"/>
          <p:cNvSpPr/>
          <p:nvPr/>
        </p:nvSpPr>
        <p:spPr>
          <a:xfrm>
            <a:off x="544268" y="3246239"/>
            <a:ext cx="277654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242332" y="2867858"/>
            <a:ext cx="2437924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Low Friction Scenario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242332" y="3268266"/>
            <a:ext cx="650628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Time: 20m | Cost: 18 TRY | Transfers: 0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1242332" y="3675578"/>
            <a:ext cx="650628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P(Mode A) = 0.89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293761" y="4364950"/>
            <a:ext cx="6086257" cy="1519952"/>
          </a:xfrm>
          <a:prstGeom prst="roundRect">
            <a:avLst>
              <a:gd name="adj" fmla="val 511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316621" y="4387810"/>
            <a:ext cx="740569" cy="1474232"/>
          </a:xfrm>
          <a:prstGeom prst="roundRect">
            <a:avLst>
              <a:gd name="adj" fmla="val 6796"/>
            </a:avLst>
          </a:prstGeom>
          <a:solidFill>
            <a:srgbClr val="DADBF1"/>
          </a:solidFill>
          <a:ln/>
        </p:spPr>
      </p:sp>
      <p:sp>
        <p:nvSpPr>
          <p:cNvPr id="14" name="Text 11"/>
          <p:cNvSpPr/>
          <p:nvPr/>
        </p:nvSpPr>
        <p:spPr>
          <a:xfrm>
            <a:off x="544268" y="4951333"/>
            <a:ext cx="277654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242332" y="4572953"/>
            <a:ext cx="249745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High Friction Scenario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1242332" y="4973360"/>
            <a:ext cx="650628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Time: 70m | Cost: 50 TRY | Transfers: 2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1242332" y="5380673"/>
            <a:ext cx="650628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P(Mode A) = 0.04</a:t>
            </a:r>
            <a:endParaRPr lang="en-US" sz="1450" dirty="0"/>
          </a:p>
        </p:txBody>
      </p:sp>
      <p:sp>
        <p:nvSpPr>
          <p:cNvPr id="18" name="Shape 15"/>
          <p:cNvSpPr/>
          <p:nvPr/>
        </p:nvSpPr>
        <p:spPr>
          <a:xfrm>
            <a:off x="293761" y="6070044"/>
            <a:ext cx="6086257" cy="1519952"/>
          </a:xfrm>
          <a:prstGeom prst="roundRect">
            <a:avLst>
              <a:gd name="adj" fmla="val 511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316621" y="6092904"/>
            <a:ext cx="740569" cy="1474232"/>
          </a:xfrm>
          <a:prstGeom prst="roundRect">
            <a:avLst>
              <a:gd name="adj" fmla="val 6796"/>
            </a:avLst>
          </a:prstGeom>
          <a:solidFill>
            <a:srgbClr val="DADBF1"/>
          </a:solidFill>
          <a:ln/>
        </p:spPr>
      </p:sp>
      <p:sp>
        <p:nvSpPr>
          <p:cNvPr id="20" name="Text 17"/>
          <p:cNvSpPr/>
          <p:nvPr/>
        </p:nvSpPr>
        <p:spPr>
          <a:xfrm>
            <a:off x="544268" y="6656427"/>
            <a:ext cx="277654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50" dirty="0"/>
          </a:p>
        </p:txBody>
      </p:sp>
      <p:sp>
        <p:nvSpPr>
          <p:cNvPr id="21" name="Text 18"/>
          <p:cNvSpPr/>
          <p:nvPr/>
        </p:nvSpPr>
        <p:spPr>
          <a:xfrm>
            <a:off x="1242332" y="6278047"/>
            <a:ext cx="2314218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Indifference Point</a:t>
            </a:r>
            <a:endParaRPr lang="en-US" sz="1800" dirty="0"/>
          </a:p>
        </p:txBody>
      </p:sp>
      <p:sp>
        <p:nvSpPr>
          <p:cNvPr id="22" name="Text 19"/>
          <p:cNvSpPr/>
          <p:nvPr/>
        </p:nvSpPr>
        <p:spPr>
          <a:xfrm>
            <a:off x="1242332" y="6678454"/>
            <a:ext cx="650628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Time: 45m | Cost: 26 TRY | Transfers: 2</a:t>
            </a:r>
            <a:endParaRPr lang="en-US" sz="1450" dirty="0"/>
          </a:p>
        </p:txBody>
      </p:sp>
      <p:sp>
        <p:nvSpPr>
          <p:cNvPr id="23" name="Text 20"/>
          <p:cNvSpPr/>
          <p:nvPr/>
        </p:nvSpPr>
        <p:spPr>
          <a:xfrm>
            <a:off x="1242332" y="7085767"/>
            <a:ext cx="6506289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P(Mode A) = 0.53</a:t>
            </a:r>
            <a:endParaRPr lang="en-US" sz="1450" dirty="0"/>
          </a:p>
        </p:txBody>
      </p:sp>
      <p:sp>
        <p:nvSpPr>
          <p:cNvPr id="24" name="Metin kutusu 23">
            <a:extLst>
              <a:ext uri="{FF2B5EF4-FFF2-40B4-BE49-F238E27FC236}">
                <a16:creationId xmlns:a16="http://schemas.microsoft.com/office/drawing/2014/main" id="{3D740479-3EE2-49AC-9DA9-B540B2601DB0}"/>
              </a:ext>
            </a:extLst>
          </p:cNvPr>
          <p:cNvSpPr txBox="1"/>
          <p:nvPr/>
        </p:nvSpPr>
        <p:spPr>
          <a:xfrm>
            <a:off x="12874336" y="7720445"/>
            <a:ext cx="1631373" cy="3906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pic>
        <p:nvPicPr>
          <p:cNvPr id="26" name="Resim 25">
            <a:extLst>
              <a:ext uri="{FF2B5EF4-FFF2-40B4-BE49-F238E27FC236}">
                <a16:creationId xmlns:a16="http://schemas.microsoft.com/office/drawing/2014/main" id="{05879EF6-0F5E-4144-9203-7E589C0C8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512" y="2850661"/>
            <a:ext cx="7219620" cy="37492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1370</Words>
  <Application>Microsoft Office PowerPoint</Application>
  <PresentationFormat>Custom</PresentationFormat>
  <Paragraphs>442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Inter Bold</vt:lpstr>
      <vt:lpstr>Aptos</vt:lpstr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subject/>
  <dc:creator>İkra Durmuş</dc:creator>
  <cp:lastModifiedBy>ikra durmuş</cp:lastModifiedBy>
  <cp:revision>16</cp:revision>
  <dcterms:created xsi:type="dcterms:W3CDTF">2025-12-25T19:04:51Z</dcterms:created>
  <dcterms:modified xsi:type="dcterms:W3CDTF">2025-12-26T09:41:32Z</dcterms:modified>
</cp:coreProperties>
</file>